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66" r:id="rId2"/>
    <p:sldId id="260" r:id="rId3"/>
    <p:sldId id="268" r:id="rId4"/>
    <p:sldId id="267" r:id="rId5"/>
    <p:sldId id="269" r:id="rId6"/>
    <p:sldId id="271" r:id="rId7"/>
    <p:sldId id="272" r:id="rId8"/>
    <p:sldId id="276" r:id="rId9"/>
    <p:sldId id="275" r:id="rId10"/>
    <p:sldId id="277" r:id="rId11"/>
    <p:sldId id="278" r:id="rId12"/>
    <p:sldId id="279" r:id="rId13"/>
    <p:sldId id="280" r:id="rId14"/>
    <p:sldId id="281" r:id="rId15"/>
    <p:sldId id="273" r:id="rId16"/>
    <p:sldId id="274" r:id="rId17"/>
    <p:sldId id="282" r:id="rId18"/>
    <p:sldId id="284" r:id="rId19"/>
    <p:sldId id="283" r:id="rId20"/>
    <p:sldId id="285" r:id="rId21"/>
    <p:sldId id="286" r:id="rId22"/>
    <p:sldId id="287" r:id="rId23"/>
    <p:sldId id="288" r:id="rId24"/>
    <p:sldId id="290" r:id="rId25"/>
    <p:sldId id="289" r:id="rId26"/>
    <p:sldId id="292" r:id="rId27"/>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9" autoAdjust="0"/>
    <p:restoredTop sz="83824" autoAdjust="0"/>
  </p:normalViewPr>
  <p:slideViewPr>
    <p:cSldViewPr>
      <p:cViewPr>
        <p:scale>
          <a:sx n="62" d="100"/>
          <a:sy n="62" d="100"/>
        </p:scale>
        <p:origin x="1512" y="38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7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CB344-8CA0-1C4A-A189-36021952703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ES"/>
        </a:p>
      </dgm:t>
    </dgm:pt>
    <dgm:pt modelId="{6C22118F-AD0E-B345-9B5B-D84EBD0B1D67}">
      <dgm:prSet phldrT="[Texto]"/>
      <dgm:spPr/>
      <dgm:t>
        <a:bodyPr/>
        <a:lstStyle/>
        <a:p>
          <a:r>
            <a:rPr lang="es-ES" dirty="0"/>
            <a:t>Entrega de constancias de mayoría</a:t>
          </a:r>
        </a:p>
      </dgm:t>
    </dgm:pt>
    <dgm:pt modelId="{8338E412-E3F8-244E-9F69-815FEBF56BF4}" type="parTrans" cxnId="{8083C403-B380-3445-B5AC-6EC6C6166C7D}">
      <dgm:prSet/>
      <dgm:spPr/>
      <dgm:t>
        <a:bodyPr/>
        <a:lstStyle/>
        <a:p>
          <a:endParaRPr lang="es-ES"/>
        </a:p>
      </dgm:t>
    </dgm:pt>
    <dgm:pt modelId="{1F73EC42-4D93-1049-950D-93472F0D62D5}" type="sibTrans" cxnId="{8083C403-B380-3445-B5AC-6EC6C6166C7D}">
      <dgm:prSet/>
      <dgm:spPr/>
      <dgm:t>
        <a:bodyPr/>
        <a:lstStyle/>
        <a:p>
          <a:endParaRPr lang="es-ES"/>
        </a:p>
      </dgm:t>
    </dgm:pt>
    <dgm:pt modelId="{DF7EBDFE-7E74-C041-9D76-CF31F86E1F04}">
      <dgm:prSet phldrT="[Texto]"/>
      <dgm:spPr/>
      <dgm:t>
        <a:bodyPr/>
        <a:lstStyle/>
        <a:p>
          <a:r>
            <a:rPr lang="es-ES" dirty="0"/>
            <a:t>Vencimiento de plazo para la interposición de medios de impugnación</a:t>
          </a:r>
        </a:p>
      </dgm:t>
    </dgm:pt>
    <dgm:pt modelId="{D0DA9D42-4903-AC4A-98F5-4C588916EF6A}" type="parTrans" cxnId="{537DA3CA-F3C9-F041-B689-08BD6737E0B8}">
      <dgm:prSet/>
      <dgm:spPr/>
      <dgm:t>
        <a:bodyPr/>
        <a:lstStyle/>
        <a:p>
          <a:endParaRPr lang="es-ES"/>
        </a:p>
      </dgm:t>
    </dgm:pt>
    <dgm:pt modelId="{422CBB69-1A17-4D45-88B8-17D72F5B9B5E}" type="sibTrans" cxnId="{537DA3CA-F3C9-F041-B689-08BD6737E0B8}">
      <dgm:prSet/>
      <dgm:spPr/>
      <dgm:t>
        <a:bodyPr/>
        <a:lstStyle/>
        <a:p>
          <a:endParaRPr lang="es-ES"/>
        </a:p>
      </dgm:t>
    </dgm:pt>
    <dgm:pt modelId="{179BF73B-AB2F-7A41-9667-914448008AE4}">
      <dgm:prSet phldrT="[Texto]"/>
      <dgm:spPr/>
      <dgm:t>
        <a:bodyPr/>
        <a:lstStyle/>
        <a:p>
          <a:r>
            <a:rPr lang="es-ES" dirty="0"/>
            <a:t>Emisión de las resoluciones por los órganos jurisdiccionales competentes.</a:t>
          </a:r>
        </a:p>
      </dgm:t>
    </dgm:pt>
    <dgm:pt modelId="{EF43CBD6-BB22-1D45-95E5-A2AFF63E3CBA}" type="parTrans" cxnId="{356E7081-9DD9-984C-B46F-427DB0A6C47F}">
      <dgm:prSet/>
      <dgm:spPr/>
      <dgm:t>
        <a:bodyPr/>
        <a:lstStyle/>
        <a:p>
          <a:endParaRPr lang="es-ES"/>
        </a:p>
      </dgm:t>
    </dgm:pt>
    <dgm:pt modelId="{4C79FDDD-46E0-104C-BA57-5E607D5601B8}" type="sibTrans" cxnId="{356E7081-9DD9-984C-B46F-427DB0A6C47F}">
      <dgm:prSet/>
      <dgm:spPr/>
      <dgm:t>
        <a:bodyPr/>
        <a:lstStyle/>
        <a:p>
          <a:endParaRPr lang="es-ES"/>
        </a:p>
      </dgm:t>
    </dgm:pt>
    <dgm:pt modelId="{BC3C040C-44DF-4A47-8423-6BB51A924D8C}" type="pres">
      <dgm:prSet presAssocID="{668CB344-8CA0-1C4A-A189-360219527039}" presName="Name0" presStyleCnt="0">
        <dgm:presLayoutVars>
          <dgm:chMax val="7"/>
          <dgm:chPref val="7"/>
          <dgm:dir/>
        </dgm:presLayoutVars>
      </dgm:prSet>
      <dgm:spPr/>
      <dgm:t>
        <a:bodyPr/>
        <a:lstStyle/>
        <a:p>
          <a:endParaRPr lang="es-ES"/>
        </a:p>
      </dgm:t>
    </dgm:pt>
    <dgm:pt modelId="{D236E050-3C5F-8A42-92D3-96408324D1CC}" type="pres">
      <dgm:prSet presAssocID="{668CB344-8CA0-1C4A-A189-360219527039}" presName="Name1" presStyleCnt="0"/>
      <dgm:spPr/>
    </dgm:pt>
    <dgm:pt modelId="{76C19801-2822-864D-A32A-4C2D9BB116C8}" type="pres">
      <dgm:prSet presAssocID="{668CB344-8CA0-1C4A-A189-360219527039}" presName="cycle" presStyleCnt="0"/>
      <dgm:spPr/>
    </dgm:pt>
    <dgm:pt modelId="{A6EF1C9F-72CF-0340-B083-78EBE0F6D532}" type="pres">
      <dgm:prSet presAssocID="{668CB344-8CA0-1C4A-A189-360219527039}" presName="srcNode" presStyleLbl="node1" presStyleIdx="0" presStyleCnt="3"/>
      <dgm:spPr/>
    </dgm:pt>
    <dgm:pt modelId="{6BF0B0ED-C38B-F549-B510-9866A800B061}" type="pres">
      <dgm:prSet presAssocID="{668CB344-8CA0-1C4A-A189-360219527039}" presName="conn" presStyleLbl="parChTrans1D2" presStyleIdx="0" presStyleCnt="1"/>
      <dgm:spPr/>
      <dgm:t>
        <a:bodyPr/>
        <a:lstStyle/>
        <a:p>
          <a:endParaRPr lang="es-ES"/>
        </a:p>
      </dgm:t>
    </dgm:pt>
    <dgm:pt modelId="{D0C744ED-3E66-7D49-9776-4DD058264608}" type="pres">
      <dgm:prSet presAssocID="{668CB344-8CA0-1C4A-A189-360219527039}" presName="extraNode" presStyleLbl="node1" presStyleIdx="0" presStyleCnt="3"/>
      <dgm:spPr/>
    </dgm:pt>
    <dgm:pt modelId="{92A2F7F4-BE1A-F446-9667-E9811A884BB7}" type="pres">
      <dgm:prSet presAssocID="{668CB344-8CA0-1C4A-A189-360219527039}" presName="dstNode" presStyleLbl="node1" presStyleIdx="0" presStyleCnt="3"/>
      <dgm:spPr/>
    </dgm:pt>
    <dgm:pt modelId="{88E9480F-7F0E-944C-9BA1-875F773C58DA}" type="pres">
      <dgm:prSet presAssocID="{6C22118F-AD0E-B345-9B5B-D84EBD0B1D67}" presName="text_1" presStyleLbl="node1" presStyleIdx="0" presStyleCnt="3">
        <dgm:presLayoutVars>
          <dgm:bulletEnabled val="1"/>
        </dgm:presLayoutVars>
      </dgm:prSet>
      <dgm:spPr/>
      <dgm:t>
        <a:bodyPr/>
        <a:lstStyle/>
        <a:p>
          <a:endParaRPr lang="es-ES"/>
        </a:p>
      </dgm:t>
    </dgm:pt>
    <dgm:pt modelId="{1870793E-280A-B24F-936D-47524D33966E}" type="pres">
      <dgm:prSet presAssocID="{6C22118F-AD0E-B345-9B5B-D84EBD0B1D67}" presName="accent_1" presStyleCnt="0"/>
      <dgm:spPr/>
    </dgm:pt>
    <dgm:pt modelId="{175D1E26-97A5-804C-8FAA-9B7B66A223BF}" type="pres">
      <dgm:prSet presAssocID="{6C22118F-AD0E-B345-9B5B-D84EBD0B1D67}" presName="accentRepeatNode" presStyleLbl="solidFgAcc1" presStyleIdx="0" presStyleCnt="3"/>
      <dgm:spPr/>
    </dgm:pt>
    <dgm:pt modelId="{39FD9EFE-34CD-D54B-A43D-4EA05325D00A}" type="pres">
      <dgm:prSet presAssocID="{DF7EBDFE-7E74-C041-9D76-CF31F86E1F04}" presName="text_2" presStyleLbl="node1" presStyleIdx="1" presStyleCnt="3">
        <dgm:presLayoutVars>
          <dgm:bulletEnabled val="1"/>
        </dgm:presLayoutVars>
      </dgm:prSet>
      <dgm:spPr/>
      <dgm:t>
        <a:bodyPr/>
        <a:lstStyle/>
        <a:p>
          <a:endParaRPr lang="es-ES"/>
        </a:p>
      </dgm:t>
    </dgm:pt>
    <dgm:pt modelId="{98E4FA31-3E24-0649-9882-04EB173282C3}" type="pres">
      <dgm:prSet presAssocID="{DF7EBDFE-7E74-C041-9D76-CF31F86E1F04}" presName="accent_2" presStyleCnt="0"/>
      <dgm:spPr/>
    </dgm:pt>
    <dgm:pt modelId="{07537B99-209F-8047-84D6-832B7DB49F84}" type="pres">
      <dgm:prSet presAssocID="{DF7EBDFE-7E74-C041-9D76-CF31F86E1F04}" presName="accentRepeatNode" presStyleLbl="solidFgAcc1" presStyleIdx="1" presStyleCnt="3"/>
      <dgm:spPr/>
    </dgm:pt>
    <dgm:pt modelId="{B99C6A7A-63A6-4542-A66D-A501AD890358}" type="pres">
      <dgm:prSet presAssocID="{179BF73B-AB2F-7A41-9667-914448008AE4}" presName="text_3" presStyleLbl="node1" presStyleIdx="2" presStyleCnt="3">
        <dgm:presLayoutVars>
          <dgm:bulletEnabled val="1"/>
        </dgm:presLayoutVars>
      </dgm:prSet>
      <dgm:spPr/>
      <dgm:t>
        <a:bodyPr/>
        <a:lstStyle/>
        <a:p>
          <a:endParaRPr lang="es-ES"/>
        </a:p>
      </dgm:t>
    </dgm:pt>
    <dgm:pt modelId="{5CF18F36-E499-7641-88A8-69BB771AD650}" type="pres">
      <dgm:prSet presAssocID="{179BF73B-AB2F-7A41-9667-914448008AE4}" presName="accent_3" presStyleCnt="0"/>
      <dgm:spPr/>
    </dgm:pt>
    <dgm:pt modelId="{B58C6D4E-6E99-CC41-A256-BA7DF21FD396}" type="pres">
      <dgm:prSet presAssocID="{179BF73B-AB2F-7A41-9667-914448008AE4}" presName="accentRepeatNode" presStyleLbl="solidFgAcc1" presStyleIdx="2" presStyleCnt="3"/>
      <dgm:spPr/>
    </dgm:pt>
  </dgm:ptLst>
  <dgm:cxnLst>
    <dgm:cxn modelId="{21459547-5BC0-8643-9BA1-8B2AD4D52F56}" type="presOf" srcId="{668CB344-8CA0-1C4A-A189-360219527039}" destId="{BC3C040C-44DF-4A47-8423-6BB51A924D8C}" srcOrd="0" destOrd="0" presId="urn:microsoft.com/office/officeart/2008/layout/VerticalCurvedList"/>
    <dgm:cxn modelId="{183F6B49-3476-9942-9967-02DFCFD4ED58}" type="presOf" srcId="{179BF73B-AB2F-7A41-9667-914448008AE4}" destId="{B99C6A7A-63A6-4542-A66D-A501AD890358}" srcOrd="0" destOrd="0" presId="urn:microsoft.com/office/officeart/2008/layout/VerticalCurvedList"/>
    <dgm:cxn modelId="{356E7081-9DD9-984C-B46F-427DB0A6C47F}" srcId="{668CB344-8CA0-1C4A-A189-360219527039}" destId="{179BF73B-AB2F-7A41-9667-914448008AE4}" srcOrd="2" destOrd="0" parTransId="{EF43CBD6-BB22-1D45-95E5-A2AFF63E3CBA}" sibTransId="{4C79FDDD-46E0-104C-BA57-5E607D5601B8}"/>
    <dgm:cxn modelId="{537DA3CA-F3C9-F041-B689-08BD6737E0B8}" srcId="{668CB344-8CA0-1C4A-A189-360219527039}" destId="{DF7EBDFE-7E74-C041-9D76-CF31F86E1F04}" srcOrd="1" destOrd="0" parTransId="{D0DA9D42-4903-AC4A-98F5-4C588916EF6A}" sibTransId="{422CBB69-1A17-4D45-88B8-17D72F5B9B5E}"/>
    <dgm:cxn modelId="{8083C403-B380-3445-B5AC-6EC6C6166C7D}" srcId="{668CB344-8CA0-1C4A-A189-360219527039}" destId="{6C22118F-AD0E-B345-9B5B-D84EBD0B1D67}" srcOrd="0" destOrd="0" parTransId="{8338E412-E3F8-244E-9F69-815FEBF56BF4}" sibTransId="{1F73EC42-4D93-1049-950D-93472F0D62D5}"/>
    <dgm:cxn modelId="{EF2A6C0C-1CD1-BA4A-BC5D-4C85126A6686}" type="presOf" srcId="{6C22118F-AD0E-B345-9B5B-D84EBD0B1D67}" destId="{88E9480F-7F0E-944C-9BA1-875F773C58DA}" srcOrd="0" destOrd="0" presId="urn:microsoft.com/office/officeart/2008/layout/VerticalCurvedList"/>
    <dgm:cxn modelId="{B7AC1BAC-F3CE-6040-A6A6-7A7AFBBB4A44}" type="presOf" srcId="{DF7EBDFE-7E74-C041-9D76-CF31F86E1F04}" destId="{39FD9EFE-34CD-D54B-A43D-4EA05325D00A}" srcOrd="0" destOrd="0" presId="urn:microsoft.com/office/officeart/2008/layout/VerticalCurvedList"/>
    <dgm:cxn modelId="{2EFAD2D1-B6E8-5A4D-902C-9245040BE7A1}" type="presOf" srcId="{1F73EC42-4D93-1049-950D-93472F0D62D5}" destId="{6BF0B0ED-C38B-F549-B510-9866A800B061}" srcOrd="0" destOrd="0" presId="urn:microsoft.com/office/officeart/2008/layout/VerticalCurvedList"/>
    <dgm:cxn modelId="{DED2C1E5-105C-7942-99AA-D57487A6DBD2}" type="presParOf" srcId="{BC3C040C-44DF-4A47-8423-6BB51A924D8C}" destId="{D236E050-3C5F-8A42-92D3-96408324D1CC}" srcOrd="0" destOrd="0" presId="urn:microsoft.com/office/officeart/2008/layout/VerticalCurvedList"/>
    <dgm:cxn modelId="{BFD08014-FB67-774B-AF49-CD79BB51C455}" type="presParOf" srcId="{D236E050-3C5F-8A42-92D3-96408324D1CC}" destId="{76C19801-2822-864D-A32A-4C2D9BB116C8}" srcOrd="0" destOrd="0" presId="urn:microsoft.com/office/officeart/2008/layout/VerticalCurvedList"/>
    <dgm:cxn modelId="{1C007B1B-FB70-8B4D-A394-08FA0A7E2723}" type="presParOf" srcId="{76C19801-2822-864D-A32A-4C2D9BB116C8}" destId="{A6EF1C9F-72CF-0340-B083-78EBE0F6D532}" srcOrd="0" destOrd="0" presId="urn:microsoft.com/office/officeart/2008/layout/VerticalCurvedList"/>
    <dgm:cxn modelId="{AE82B7CD-1884-1F49-8FB8-EA7C53E76DB9}" type="presParOf" srcId="{76C19801-2822-864D-A32A-4C2D9BB116C8}" destId="{6BF0B0ED-C38B-F549-B510-9866A800B061}" srcOrd="1" destOrd="0" presId="urn:microsoft.com/office/officeart/2008/layout/VerticalCurvedList"/>
    <dgm:cxn modelId="{D0B5FA16-30B8-D74A-A033-27B387FA9AF6}" type="presParOf" srcId="{76C19801-2822-864D-A32A-4C2D9BB116C8}" destId="{D0C744ED-3E66-7D49-9776-4DD058264608}" srcOrd="2" destOrd="0" presId="urn:microsoft.com/office/officeart/2008/layout/VerticalCurvedList"/>
    <dgm:cxn modelId="{D205FF2F-5357-E744-ABAF-740E857CCE57}" type="presParOf" srcId="{76C19801-2822-864D-A32A-4C2D9BB116C8}" destId="{92A2F7F4-BE1A-F446-9667-E9811A884BB7}" srcOrd="3" destOrd="0" presId="urn:microsoft.com/office/officeart/2008/layout/VerticalCurvedList"/>
    <dgm:cxn modelId="{FAFC3A8B-E3FF-8A41-9602-93671C635BD1}" type="presParOf" srcId="{D236E050-3C5F-8A42-92D3-96408324D1CC}" destId="{88E9480F-7F0E-944C-9BA1-875F773C58DA}" srcOrd="1" destOrd="0" presId="urn:microsoft.com/office/officeart/2008/layout/VerticalCurvedList"/>
    <dgm:cxn modelId="{FDEBEE17-E82D-6C4F-A41C-AE96E5E85293}" type="presParOf" srcId="{D236E050-3C5F-8A42-92D3-96408324D1CC}" destId="{1870793E-280A-B24F-936D-47524D33966E}" srcOrd="2" destOrd="0" presId="urn:microsoft.com/office/officeart/2008/layout/VerticalCurvedList"/>
    <dgm:cxn modelId="{17DF149D-93B0-8B45-92F7-6BA69310CFF4}" type="presParOf" srcId="{1870793E-280A-B24F-936D-47524D33966E}" destId="{175D1E26-97A5-804C-8FAA-9B7B66A223BF}" srcOrd="0" destOrd="0" presId="urn:microsoft.com/office/officeart/2008/layout/VerticalCurvedList"/>
    <dgm:cxn modelId="{BAD68D74-363D-834A-8AC3-085B9916BD47}" type="presParOf" srcId="{D236E050-3C5F-8A42-92D3-96408324D1CC}" destId="{39FD9EFE-34CD-D54B-A43D-4EA05325D00A}" srcOrd="3" destOrd="0" presId="urn:microsoft.com/office/officeart/2008/layout/VerticalCurvedList"/>
    <dgm:cxn modelId="{4EDDF341-9F1D-304D-ADBD-0164E4B9333A}" type="presParOf" srcId="{D236E050-3C5F-8A42-92D3-96408324D1CC}" destId="{98E4FA31-3E24-0649-9882-04EB173282C3}" srcOrd="4" destOrd="0" presId="urn:microsoft.com/office/officeart/2008/layout/VerticalCurvedList"/>
    <dgm:cxn modelId="{E71FC441-70F1-7747-A28C-0F7926EB18B8}" type="presParOf" srcId="{98E4FA31-3E24-0649-9882-04EB173282C3}" destId="{07537B99-209F-8047-84D6-832B7DB49F84}" srcOrd="0" destOrd="0" presId="urn:microsoft.com/office/officeart/2008/layout/VerticalCurvedList"/>
    <dgm:cxn modelId="{30AFE577-1969-C042-9999-D625302B0347}" type="presParOf" srcId="{D236E050-3C5F-8A42-92D3-96408324D1CC}" destId="{B99C6A7A-63A6-4542-A66D-A501AD890358}" srcOrd="5" destOrd="0" presId="urn:microsoft.com/office/officeart/2008/layout/VerticalCurvedList"/>
    <dgm:cxn modelId="{2B662537-A23F-4345-B675-3F0CF2E9E782}" type="presParOf" srcId="{D236E050-3C5F-8A42-92D3-96408324D1CC}" destId="{5CF18F36-E499-7641-88A8-69BB771AD650}" srcOrd="6" destOrd="0" presId="urn:microsoft.com/office/officeart/2008/layout/VerticalCurvedList"/>
    <dgm:cxn modelId="{DE27AFFD-5E4D-D844-92C5-68BFD1965080}" type="presParOf" srcId="{5CF18F36-E499-7641-88A8-69BB771AD650}" destId="{B58C6D4E-6E99-CC41-A256-BA7DF21FD39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0B0ED-C38B-F549-B510-9866A800B061}">
      <dsp:nvSpPr>
        <dsp:cNvPr id="0" name=""/>
        <dsp:cNvSpPr/>
      </dsp:nvSpPr>
      <dsp:spPr>
        <a:xfrm>
          <a:off x="-4690263" y="-718991"/>
          <a:ext cx="5586771" cy="5586771"/>
        </a:xfrm>
        <a:prstGeom prst="blockArc">
          <a:avLst>
            <a:gd name="adj1" fmla="val 18900000"/>
            <a:gd name="adj2" fmla="val 2700000"/>
            <a:gd name="adj3" fmla="val 38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9480F-7F0E-944C-9BA1-875F773C58DA}">
      <dsp:nvSpPr>
        <dsp:cNvPr id="0" name=""/>
        <dsp:cNvSpPr/>
      </dsp:nvSpPr>
      <dsp:spPr>
        <a:xfrm>
          <a:off x="576579" y="414878"/>
          <a:ext cx="5590075" cy="829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620" tIns="45720" rIns="45720" bIns="45720" numCol="1" spcCol="1270" anchor="ctr" anchorCtr="0">
          <a:noAutofit/>
        </a:bodyPr>
        <a:lstStyle/>
        <a:p>
          <a:pPr lvl="0" algn="l" defTabSz="800100">
            <a:lnSpc>
              <a:spcPct val="90000"/>
            </a:lnSpc>
            <a:spcBef>
              <a:spcPct val="0"/>
            </a:spcBef>
            <a:spcAft>
              <a:spcPct val="35000"/>
            </a:spcAft>
          </a:pPr>
          <a:r>
            <a:rPr lang="es-ES" sz="1800" kern="1200" dirty="0"/>
            <a:t>Entrega de constancias de mayoría</a:t>
          </a:r>
        </a:p>
      </dsp:txBody>
      <dsp:txXfrm>
        <a:off x="576579" y="414878"/>
        <a:ext cx="5590075" cy="829757"/>
      </dsp:txXfrm>
    </dsp:sp>
    <dsp:sp modelId="{175D1E26-97A5-804C-8FAA-9B7B66A223BF}">
      <dsp:nvSpPr>
        <dsp:cNvPr id="0" name=""/>
        <dsp:cNvSpPr/>
      </dsp:nvSpPr>
      <dsp:spPr>
        <a:xfrm>
          <a:off x="57980" y="311159"/>
          <a:ext cx="1037197" cy="10371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D9EFE-34CD-D54B-A43D-4EA05325D00A}">
      <dsp:nvSpPr>
        <dsp:cNvPr id="0" name=""/>
        <dsp:cNvSpPr/>
      </dsp:nvSpPr>
      <dsp:spPr>
        <a:xfrm>
          <a:off x="878196" y="1659515"/>
          <a:ext cx="5288459" cy="829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620" tIns="45720" rIns="45720" bIns="45720" numCol="1" spcCol="1270" anchor="ctr" anchorCtr="0">
          <a:noAutofit/>
        </a:bodyPr>
        <a:lstStyle/>
        <a:p>
          <a:pPr lvl="0" algn="l" defTabSz="800100">
            <a:lnSpc>
              <a:spcPct val="90000"/>
            </a:lnSpc>
            <a:spcBef>
              <a:spcPct val="0"/>
            </a:spcBef>
            <a:spcAft>
              <a:spcPct val="35000"/>
            </a:spcAft>
          </a:pPr>
          <a:r>
            <a:rPr lang="es-ES" sz="1800" kern="1200" dirty="0"/>
            <a:t>Vencimiento de plazo para la interposición de medios de impugnación</a:t>
          </a:r>
        </a:p>
      </dsp:txBody>
      <dsp:txXfrm>
        <a:off x="878196" y="1659515"/>
        <a:ext cx="5288459" cy="829757"/>
      </dsp:txXfrm>
    </dsp:sp>
    <dsp:sp modelId="{07537B99-209F-8047-84D6-832B7DB49F84}">
      <dsp:nvSpPr>
        <dsp:cNvPr id="0" name=""/>
        <dsp:cNvSpPr/>
      </dsp:nvSpPr>
      <dsp:spPr>
        <a:xfrm>
          <a:off x="359597" y="1555795"/>
          <a:ext cx="1037197" cy="10371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C6A7A-63A6-4542-A66D-A501AD890358}">
      <dsp:nvSpPr>
        <dsp:cNvPr id="0" name=""/>
        <dsp:cNvSpPr/>
      </dsp:nvSpPr>
      <dsp:spPr>
        <a:xfrm>
          <a:off x="576579" y="2904151"/>
          <a:ext cx="5590075" cy="829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620" tIns="45720" rIns="45720" bIns="45720" numCol="1" spcCol="1270" anchor="ctr" anchorCtr="0">
          <a:noAutofit/>
        </a:bodyPr>
        <a:lstStyle/>
        <a:p>
          <a:pPr lvl="0" algn="l" defTabSz="800100">
            <a:lnSpc>
              <a:spcPct val="90000"/>
            </a:lnSpc>
            <a:spcBef>
              <a:spcPct val="0"/>
            </a:spcBef>
            <a:spcAft>
              <a:spcPct val="35000"/>
            </a:spcAft>
          </a:pPr>
          <a:r>
            <a:rPr lang="es-ES" sz="1800" kern="1200" dirty="0"/>
            <a:t>Emisión de las resoluciones por los órganos jurisdiccionales competentes.</a:t>
          </a:r>
        </a:p>
      </dsp:txBody>
      <dsp:txXfrm>
        <a:off x="576579" y="2904151"/>
        <a:ext cx="5590075" cy="829757"/>
      </dsp:txXfrm>
    </dsp:sp>
    <dsp:sp modelId="{B58C6D4E-6E99-CC41-A256-BA7DF21FD396}">
      <dsp:nvSpPr>
        <dsp:cNvPr id="0" name=""/>
        <dsp:cNvSpPr/>
      </dsp:nvSpPr>
      <dsp:spPr>
        <a:xfrm>
          <a:off x="57980" y="2800431"/>
          <a:ext cx="1037197" cy="10371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F3D25E8-D0C2-4B17-87C1-10728F9A0C4D}" type="datetime1">
              <a:rPr lang="es-ES" smtClean="0"/>
              <a:t>19/10/2020</a:t>
            </a:fld>
            <a:endParaRPr lang="es-ES"/>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es-ES"/>
              <a:t>‹Nº›</a:t>
            </a:fld>
            <a:endParaRPr lang="es-ES"/>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F32324A-5DF8-4462-ACAA-D149314A7E45}" type="datetime1">
              <a:rPr lang="es-ES" noProof="0" smtClean="0"/>
              <a:t>19/10/2020</a:t>
            </a:fld>
            <a:endParaRPr lang="es-ES" noProof="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es-ES" noProof="0"/>
              <a:t>‹Nº›</a:t>
            </a:fld>
            <a:endParaRPr lang="es-ES"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5</a:t>
            </a:fld>
            <a:endParaRPr lang="es-ES" noProof="0"/>
          </a:p>
        </p:txBody>
      </p:sp>
    </p:spTree>
    <p:extLst>
      <p:ext uri="{BB962C8B-B14F-4D97-AF65-F5344CB8AC3E}">
        <p14:creationId xmlns:p14="http://schemas.microsoft.com/office/powerpoint/2010/main" val="169236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14</a:t>
            </a:fld>
            <a:endParaRPr lang="es-ES" noProof="0"/>
          </a:p>
        </p:txBody>
      </p:sp>
    </p:spTree>
    <p:extLst>
      <p:ext uri="{BB962C8B-B14F-4D97-AF65-F5344CB8AC3E}">
        <p14:creationId xmlns:p14="http://schemas.microsoft.com/office/powerpoint/2010/main" val="248976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15</a:t>
            </a:fld>
            <a:endParaRPr lang="es-ES" noProof="0"/>
          </a:p>
        </p:txBody>
      </p:sp>
    </p:spTree>
    <p:extLst>
      <p:ext uri="{BB962C8B-B14F-4D97-AF65-F5344CB8AC3E}">
        <p14:creationId xmlns:p14="http://schemas.microsoft.com/office/powerpoint/2010/main" val="119767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16</a:t>
            </a:fld>
            <a:endParaRPr lang="es-ES" noProof="0"/>
          </a:p>
        </p:txBody>
      </p:sp>
    </p:spTree>
    <p:extLst>
      <p:ext uri="{BB962C8B-B14F-4D97-AF65-F5344CB8AC3E}">
        <p14:creationId xmlns:p14="http://schemas.microsoft.com/office/powerpoint/2010/main" val="210735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17</a:t>
            </a:fld>
            <a:endParaRPr lang="es-ES" noProof="0"/>
          </a:p>
        </p:txBody>
      </p:sp>
    </p:spTree>
    <p:extLst>
      <p:ext uri="{BB962C8B-B14F-4D97-AF65-F5344CB8AC3E}">
        <p14:creationId xmlns:p14="http://schemas.microsoft.com/office/powerpoint/2010/main" val="54389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19</a:t>
            </a:fld>
            <a:endParaRPr lang="es-ES" noProof="0"/>
          </a:p>
        </p:txBody>
      </p:sp>
    </p:spTree>
    <p:extLst>
      <p:ext uri="{BB962C8B-B14F-4D97-AF65-F5344CB8AC3E}">
        <p14:creationId xmlns:p14="http://schemas.microsoft.com/office/powerpoint/2010/main" val="231951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21</a:t>
            </a:fld>
            <a:endParaRPr lang="es-ES" noProof="0"/>
          </a:p>
        </p:txBody>
      </p:sp>
    </p:spTree>
    <p:extLst>
      <p:ext uri="{BB962C8B-B14F-4D97-AF65-F5344CB8AC3E}">
        <p14:creationId xmlns:p14="http://schemas.microsoft.com/office/powerpoint/2010/main" val="410689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23</a:t>
            </a:fld>
            <a:endParaRPr lang="es-ES" noProof="0"/>
          </a:p>
        </p:txBody>
      </p:sp>
    </p:spTree>
    <p:extLst>
      <p:ext uri="{BB962C8B-B14F-4D97-AF65-F5344CB8AC3E}">
        <p14:creationId xmlns:p14="http://schemas.microsoft.com/office/powerpoint/2010/main" val="2203031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24</a:t>
            </a:fld>
            <a:endParaRPr lang="es-ES" noProof="0"/>
          </a:p>
        </p:txBody>
      </p:sp>
    </p:spTree>
    <p:extLst>
      <p:ext uri="{BB962C8B-B14F-4D97-AF65-F5344CB8AC3E}">
        <p14:creationId xmlns:p14="http://schemas.microsoft.com/office/powerpoint/2010/main" val="40489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6</a:t>
            </a:fld>
            <a:endParaRPr lang="es-ES" noProof="0"/>
          </a:p>
        </p:txBody>
      </p:sp>
    </p:spTree>
    <p:extLst>
      <p:ext uri="{BB962C8B-B14F-4D97-AF65-F5344CB8AC3E}">
        <p14:creationId xmlns:p14="http://schemas.microsoft.com/office/powerpoint/2010/main" val="208196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7</a:t>
            </a:fld>
            <a:endParaRPr lang="es-ES" noProof="0"/>
          </a:p>
        </p:txBody>
      </p:sp>
    </p:spTree>
    <p:extLst>
      <p:ext uri="{BB962C8B-B14F-4D97-AF65-F5344CB8AC3E}">
        <p14:creationId xmlns:p14="http://schemas.microsoft.com/office/powerpoint/2010/main" val="427380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8</a:t>
            </a:fld>
            <a:endParaRPr lang="es-ES" noProof="0"/>
          </a:p>
        </p:txBody>
      </p:sp>
    </p:spTree>
    <p:extLst>
      <p:ext uri="{BB962C8B-B14F-4D97-AF65-F5344CB8AC3E}">
        <p14:creationId xmlns:p14="http://schemas.microsoft.com/office/powerpoint/2010/main" val="295697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9</a:t>
            </a:fld>
            <a:endParaRPr lang="es-ES" noProof="0"/>
          </a:p>
        </p:txBody>
      </p:sp>
    </p:spTree>
    <p:extLst>
      <p:ext uri="{BB962C8B-B14F-4D97-AF65-F5344CB8AC3E}">
        <p14:creationId xmlns:p14="http://schemas.microsoft.com/office/powerpoint/2010/main" val="367793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10</a:t>
            </a:fld>
            <a:endParaRPr lang="es-ES" noProof="0"/>
          </a:p>
        </p:txBody>
      </p:sp>
    </p:spTree>
    <p:extLst>
      <p:ext uri="{BB962C8B-B14F-4D97-AF65-F5344CB8AC3E}">
        <p14:creationId xmlns:p14="http://schemas.microsoft.com/office/powerpoint/2010/main" val="165476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11</a:t>
            </a:fld>
            <a:endParaRPr lang="es-ES" noProof="0"/>
          </a:p>
        </p:txBody>
      </p:sp>
    </p:spTree>
    <p:extLst>
      <p:ext uri="{BB962C8B-B14F-4D97-AF65-F5344CB8AC3E}">
        <p14:creationId xmlns:p14="http://schemas.microsoft.com/office/powerpoint/2010/main" val="74309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12</a:t>
            </a:fld>
            <a:endParaRPr lang="es-ES" noProof="0"/>
          </a:p>
        </p:txBody>
      </p:sp>
    </p:spTree>
    <p:extLst>
      <p:ext uri="{BB962C8B-B14F-4D97-AF65-F5344CB8AC3E}">
        <p14:creationId xmlns:p14="http://schemas.microsoft.com/office/powerpoint/2010/main" val="64671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3B36274-F2B9-4C45-BBB4-0EDF4CD651A7}" type="slidenum">
              <a:rPr lang="es-ES" noProof="0" smtClean="0"/>
              <a:t>13</a:t>
            </a:fld>
            <a:endParaRPr lang="es-ES" noProof="0"/>
          </a:p>
        </p:txBody>
      </p:sp>
    </p:spTree>
    <p:extLst>
      <p:ext uri="{BB962C8B-B14F-4D97-AF65-F5344CB8AC3E}">
        <p14:creationId xmlns:p14="http://schemas.microsoft.com/office/powerpoint/2010/main" val="117780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371600"/>
            <a:ext cx="9144000" cy="3505200"/>
          </a:xfrm>
        </p:spPr>
        <p:txBody>
          <a:bodyPr rtlCol="0">
            <a:noAutofit/>
          </a:bodyPr>
          <a:lstStyle>
            <a:lvl1pPr>
              <a:defRPr sz="7200"/>
            </a:lvl1pPr>
          </a:lstStyle>
          <a:p>
            <a:pPr rtl="0"/>
            <a:r>
              <a:rPr lang="es-ES" noProof="0"/>
              <a:t>Haga clic para modificar el estilo de título del patrón</a:t>
            </a:r>
          </a:p>
        </p:txBody>
      </p:sp>
      <p:sp>
        <p:nvSpPr>
          <p:cNvPr id="3" name="Subtítu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8730FF71-78BE-4A20-8030-11CF7D0356BA}" type="datetime1">
              <a:rPr lang="es-ES" noProof="0" smtClean="0"/>
              <a:t>19/10/2020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lvl5pPr>
              <a:defRPr/>
            </a:lvl5pPr>
            <a:lvl6pPr>
              <a:defRPr baseline="0"/>
            </a:lvl6pPr>
            <a:lvl7pPr>
              <a:defRPr baseline="0"/>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D4B42087-CFBB-4D53-AB1D-72DB3F802B66}" type="datetime1">
              <a:rPr lang="es-ES" noProof="0" smtClean="0"/>
              <a:t>19/10/2020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2" y="533400"/>
            <a:ext cx="1371600" cy="559276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C1049C6C-C3B1-4802-A274-97403E8FFA09}" type="datetime1">
              <a:rPr lang="es-ES" noProof="0" smtClean="0"/>
              <a:t>19/10/2020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21516447-9149-45A1-AD69-ACE6A90CB573}" type="datetime1">
              <a:rPr lang="es-ES" noProof="0" smtClean="0"/>
              <a:t>19/10/2020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9BCF57CF-D949-4FEA-9C12-0EFBF16848A6}" type="datetime1">
              <a:rPr lang="es-ES" noProof="0" smtClean="0"/>
              <a:t>19/10/2020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11"/>
          </p:nvPr>
        </p:nvSpPr>
        <p:spPr/>
        <p:txBody>
          <a:bodyPr rtlCol="0"/>
          <a:lstStyle/>
          <a:p>
            <a:pPr rtl="0"/>
            <a:r>
              <a:rPr lang="es-ES" noProof="0"/>
              <a:t>Agregar un pie de página</a:t>
            </a:r>
          </a:p>
        </p:txBody>
      </p:sp>
      <p:sp>
        <p:nvSpPr>
          <p:cNvPr id="5" name="Marcador de posición de fecha 4"/>
          <p:cNvSpPr>
            <a:spLocks noGrp="1"/>
          </p:cNvSpPr>
          <p:nvPr>
            <p:ph type="dt" sz="half" idx="10"/>
          </p:nvPr>
        </p:nvSpPr>
        <p:spPr/>
        <p:txBody>
          <a:bodyPr rtlCol="0"/>
          <a:lstStyle/>
          <a:p>
            <a:pPr rtl="0"/>
            <a:fld id="{9359AFF5-8C00-4C23-A814-8DD98827BB88}" type="datetime1">
              <a:rPr lang="es-ES" noProof="0" smtClean="0"/>
              <a:t>19/10/2020</a:t>
            </a:fld>
            <a:endParaRPr lang="es-ES" noProof="0"/>
          </a:p>
        </p:txBody>
      </p:sp>
      <p:sp>
        <p:nvSpPr>
          <p:cNvPr id="7" name="Marcador de posición de número de diapositiva 6"/>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hasCustomPrompt="1"/>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hasCustomPrompt="1"/>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pie de página 7"/>
          <p:cNvSpPr>
            <a:spLocks noGrp="1"/>
          </p:cNvSpPr>
          <p:nvPr>
            <p:ph type="ftr" sz="quarter" idx="11"/>
          </p:nvPr>
        </p:nvSpPr>
        <p:spPr/>
        <p:txBody>
          <a:bodyPr rtlCol="0"/>
          <a:lstStyle/>
          <a:p>
            <a:pPr rtl="0"/>
            <a:r>
              <a:rPr lang="es-ES" noProof="0"/>
              <a:t>Agregar un pie de página</a:t>
            </a:r>
          </a:p>
        </p:txBody>
      </p:sp>
      <p:sp>
        <p:nvSpPr>
          <p:cNvPr id="7" name="Marcador de posición de fecha 6"/>
          <p:cNvSpPr>
            <a:spLocks noGrp="1"/>
          </p:cNvSpPr>
          <p:nvPr>
            <p:ph type="dt" sz="half" idx="10"/>
          </p:nvPr>
        </p:nvSpPr>
        <p:spPr/>
        <p:txBody>
          <a:bodyPr rtlCol="0"/>
          <a:lstStyle/>
          <a:p>
            <a:pPr rtl="0"/>
            <a:fld id="{68E9EFF3-791D-4D54-9335-851233473BC9}" type="datetime1">
              <a:rPr lang="es-ES" noProof="0" smtClean="0"/>
              <a:t>19/10/2020</a:t>
            </a:fld>
            <a:endParaRPr lang="es-ES" noProof="0"/>
          </a:p>
        </p:txBody>
      </p:sp>
      <p:sp>
        <p:nvSpPr>
          <p:cNvPr id="9" name="Marcador de posición de número de diapositiva 8"/>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4" name="Marcador de posición de pie de página 3"/>
          <p:cNvSpPr>
            <a:spLocks noGrp="1"/>
          </p:cNvSpPr>
          <p:nvPr>
            <p:ph type="ftr" sz="quarter" idx="11"/>
          </p:nvPr>
        </p:nvSpPr>
        <p:spPr/>
        <p:txBody>
          <a:bodyPr rtlCol="0"/>
          <a:lstStyle/>
          <a:p>
            <a:pPr rtl="0"/>
            <a:r>
              <a:rPr lang="es-ES" noProof="0"/>
              <a:t>Agregar un pie de página</a:t>
            </a:r>
          </a:p>
        </p:txBody>
      </p:sp>
      <p:sp>
        <p:nvSpPr>
          <p:cNvPr id="3" name="Marcador de posición de fecha 2"/>
          <p:cNvSpPr>
            <a:spLocks noGrp="1"/>
          </p:cNvSpPr>
          <p:nvPr>
            <p:ph type="dt" sz="half" idx="10"/>
          </p:nvPr>
        </p:nvSpPr>
        <p:spPr/>
        <p:txBody>
          <a:bodyPr rtlCol="0"/>
          <a:lstStyle/>
          <a:p>
            <a:pPr rtl="0"/>
            <a:fld id="{DDCE2442-2243-4D48-B790-53CE4A553092}" type="datetime1">
              <a:rPr lang="es-ES" noProof="0" smtClean="0"/>
              <a:t>19/10/2020</a:t>
            </a:fld>
            <a:endParaRPr lang="es-ES" noProof="0"/>
          </a:p>
        </p:txBody>
      </p:sp>
      <p:sp>
        <p:nvSpPr>
          <p:cNvPr id="5" name="Marcador de posición de número de diapositiva 4"/>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a:t>Agregar un pie de página</a:t>
            </a:r>
          </a:p>
        </p:txBody>
      </p:sp>
      <p:sp>
        <p:nvSpPr>
          <p:cNvPr id="2" name="Marcador de posición de fecha 1"/>
          <p:cNvSpPr>
            <a:spLocks noGrp="1"/>
          </p:cNvSpPr>
          <p:nvPr>
            <p:ph type="dt" sz="half" idx="10"/>
          </p:nvPr>
        </p:nvSpPr>
        <p:spPr/>
        <p:txBody>
          <a:bodyPr rtlCol="0"/>
          <a:lstStyle/>
          <a:p>
            <a:pPr rtl="0"/>
            <a:fld id="{47C23BB6-A4AC-4A8A-B437-8FFB48CF1178}" type="datetime1">
              <a:rPr lang="es-ES" noProof="0" smtClean="0"/>
              <a:t>19/10/2020</a:t>
            </a:fld>
            <a:endParaRPr lang="es-ES" noProof="0"/>
          </a:p>
        </p:txBody>
      </p:sp>
      <p:sp>
        <p:nvSpPr>
          <p:cNvPr id="4" name="Marcador de posición de número de diapositiva 3"/>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posición de pie de página 8"/>
          <p:cNvSpPr>
            <a:spLocks noGrp="1"/>
          </p:cNvSpPr>
          <p:nvPr>
            <p:ph type="ftr" sz="quarter" idx="11"/>
          </p:nvPr>
        </p:nvSpPr>
        <p:spPr/>
        <p:txBody>
          <a:bodyPr rtlCol="0"/>
          <a:lstStyle/>
          <a:p>
            <a:pPr rtl="0"/>
            <a:r>
              <a:rPr lang="es-ES" noProof="0"/>
              <a:t>Agregar un pie de página</a:t>
            </a:r>
          </a:p>
        </p:txBody>
      </p:sp>
      <p:sp>
        <p:nvSpPr>
          <p:cNvPr id="8" name="Marcador de posición de fecha 7"/>
          <p:cNvSpPr>
            <a:spLocks noGrp="1"/>
          </p:cNvSpPr>
          <p:nvPr>
            <p:ph type="dt" sz="half" idx="10"/>
          </p:nvPr>
        </p:nvSpPr>
        <p:spPr/>
        <p:txBody>
          <a:bodyPr rtlCol="0"/>
          <a:lstStyle/>
          <a:p>
            <a:pPr rtl="0"/>
            <a:fld id="{55A9B4B7-0EFF-4BBB-84FC-50018EBA0936}" type="datetime1">
              <a:rPr lang="es-ES" noProof="0" smtClean="0"/>
              <a:t>19/10/2020</a:t>
            </a:fld>
            <a:endParaRPr lang="es-ES" noProof="0"/>
          </a:p>
        </p:txBody>
      </p:sp>
      <p:sp>
        <p:nvSpPr>
          <p:cNvPr id="10" name="Marcador de posición de número de diapositiva 9"/>
          <p:cNvSpPr>
            <a:spLocks noGrp="1"/>
          </p:cNvSpPr>
          <p:nvPr>
            <p:ph type="sldNum" sz="quarter" idx="12"/>
          </p:nvPr>
        </p:nvSpPr>
        <p:spPr/>
        <p:txBody>
          <a:bodyPr rtlCol="0"/>
          <a:lstStyle/>
          <a:p>
            <a:pPr rtl="0"/>
            <a:fld id="{E5137D0E-4A4F-4307-8994-C1891D747D59}" type="slidenum">
              <a:rPr lang="es-ES" noProof="0" smtClean="0"/>
              <a:pPr rtl="0"/>
              <a:t>‹Nº›</a:t>
            </a:fld>
            <a:endParaRPr lang="es-ES" noProof="0"/>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 noProof="0"/>
              <a:t>Haga clic para modificar el estilo de título del patrón</a:t>
            </a:r>
          </a:p>
        </p:txBody>
      </p:sp>
      <p:sp>
        <p:nvSpPr>
          <p:cNvPr id="5" name="Rectángulo 4"/>
          <p:cNvSpPr/>
          <p:nvPr/>
        </p:nvSpPr>
        <p:spPr>
          <a:xfrm>
            <a:off x="50276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086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2" name="Grupo 31"/>
          <p:cNvGrpSpPr/>
          <p:nvPr/>
        </p:nvGrpSpPr>
        <p:grpSpPr>
          <a:xfrm>
            <a:off x="-1" y="0"/>
            <a:ext cx="12188825" cy="6858000"/>
            <a:chOff x="-1" y="0"/>
            <a:chExt cx="12188825" cy="6858000"/>
          </a:xfrm>
        </p:grpSpPr>
        <p:sp>
          <p:nvSpPr>
            <p:cNvPr id="8" name="Rectángulo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9" name="Rectángulo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0" name="Rectángulo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1" name="Rectángulo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2" name="Rectángulo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3" name="Rectángulo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4" name="Rectángulo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5" name="Rectángulo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6" name="Rectángulo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7" name="Rectángulo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8" name="Rectángulo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9" name="Línea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0" name="Línea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1" name="Línea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2" name="Línea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3" name="Línea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4" name="Línea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5" name="Línea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6" name="Línea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7" name="Línea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30" name="Línea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31" name="Línea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grpSp>
      <p:sp>
        <p:nvSpPr>
          <p:cNvPr id="2" name="Marcador de títu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r>
              <a:rPr lang="es-ES" noProof="0"/>
              <a:t>Agregar un pie de página</a:t>
            </a:r>
          </a:p>
        </p:txBody>
      </p:sp>
      <p:sp>
        <p:nvSpPr>
          <p:cNvPr id="4" name="Marcador de posición de fecha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18C357D3-0E61-4CDE-98E7-CC997AEDD800}" type="datetime1">
              <a:rPr lang="es-ES" noProof="0" smtClean="0"/>
              <a:t>19/10/2020</a:t>
            </a:fld>
            <a:endParaRPr lang="es-ES" noProof="0"/>
          </a:p>
        </p:txBody>
      </p:sp>
      <p:sp>
        <p:nvSpPr>
          <p:cNvPr id="6" name="Marcador de posición de número de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s-ES" noProof="0" smtClean="0"/>
              <a:pPr rtl="0"/>
              <a:t>‹Nº›</a:t>
            </a:fld>
            <a:endParaRPr lang="es-ES" noProof="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D3DD-32BE-AB45-AE03-B9087973D1BF}"/>
              </a:ext>
            </a:extLst>
          </p:cNvPr>
          <p:cNvSpPr>
            <a:spLocks noGrp="1"/>
          </p:cNvSpPr>
          <p:nvPr>
            <p:ph type="ctrTitle"/>
          </p:nvPr>
        </p:nvSpPr>
        <p:spPr/>
        <p:txBody>
          <a:bodyPr/>
          <a:lstStyle/>
          <a:p>
            <a:r>
              <a:rPr lang="es-MX" dirty="0"/>
              <a:t>Proceso Electoral</a:t>
            </a:r>
          </a:p>
        </p:txBody>
      </p:sp>
      <p:sp>
        <p:nvSpPr>
          <p:cNvPr id="3" name="Subtítulo 2">
            <a:extLst>
              <a:ext uri="{FF2B5EF4-FFF2-40B4-BE49-F238E27FC236}">
                <a16:creationId xmlns:a16="http://schemas.microsoft.com/office/drawing/2014/main" id="{EAC00654-50ED-BC41-B015-34743E8938AB}"/>
              </a:ext>
            </a:extLst>
          </p:cNvPr>
          <p:cNvSpPr>
            <a:spLocks noGrp="1"/>
          </p:cNvSpPr>
          <p:nvPr>
            <p:ph type="subTitle" idx="1"/>
          </p:nvPr>
        </p:nvSpPr>
        <p:spPr/>
        <p:txBody>
          <a:bodyPr/>
          <a:lstStyle/>
          <a:p>
            <a:r>
              <a:rPr lang="es-MX" dirty="0"/>
              <a:t>Curso en Materia Electoral</a:t>
            </a:r>
          </a:p>
        </p:txBody>
      </p:sp>
    </p:spTree>
    <p:extLst>
      <p:ext uri="{BB962C8B-B14F-4D97-AF65-F5344CB8AC3E}">
        <p14:creationId xmlns:p14="http://schemas.microsoft.com/office/powerpoint/2010/main" val="13239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r>
              <a:rPr lang="es-MX" dirty="0"/>
              <a:t>El aviso que los partidos deberán remitir al Instituto, informando sobre el método de selección </a:t>
            </a:r>
            <a:r>
              <a:rPr lang="es-MX" dirty="0" smtClean="0"/>
              <a:t>de candidaturas </a:t>
            </a:r>
            <a:r>
              <a:rPr lang="es-MX" dirty="0"/>
              <a:t>que hayan determinado sus órganos internos </a:t>
            </a:r>
            <a:r>
              <a:rPr lang="es-MX" dirty="0" smtClean="0"/>
              <a:t>competentes.</a:t>
            </a:r>
          </a:p>
          <a:p>
            <a:r>
              <a:rPr lang="es-MX" dirty="0" smtClean="0"/>
              <a:t>Procesos de selección de candidaturas a cargos de elección popular.</a:t>
            </a:r>
            <a:endParaRPr lang="es-MX"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52" y="3501008"/>
            <a:ext cx="3024336" cy="3024336"/>
          </a:xfrm>
          <a:prstGeom prst="rect">
            <a:avLst/>
          </a:prstGeom>
        </p:spPr>
      </p:pic>
    </p:spTree>
    <p:extLst>
      <p:ext uri="{BB962C8B-B14F-4D97-AF65-F5344CB8AC3E}">
        <p14:creationId xmlns:p14="http://schemas.microsoft.com/office/powerpoint/2010/main" val="2334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r>
              <a:rPr lang="es-MX" dirty="0" smtClean="0"/>
              <a:t>Precampañas Electorales</a:t>
            </a:r>
          </a:p>
          <a:p>
            <a:r>
              <a:rPr lang="es-MX" dirty="0" smtClean="0"/>
              <a:t>Obtención de respaldo de la ciudadanía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4" y="3896948"/>
            <a:ext cx="4336482" cy="243927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452" y="3838759"/>
            <a:ext cx="4994920" cy="2497460"/>
          </a:xfrm>
          <a:prstGeom prst="rect">
            <a:avLst/>
          </a:prstGeom>
        </p:spPr>
      </p:pic>
    </p:spTree>
    <p:extLst>
      <p:ext uri="{BB962C8B-B14F-4D97-AF65-F5344CB8AC3E}">
        <p14:creationId xmlns:p14="http://schemas.microsoft.com/office/powerpoint/2010/main" val="417793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pPr algn="just"/>
            <a:r>
              <a:rPr lang="es-MX" dirty="0"/>
              <a:t>El registro de </a:t>
            </a:r>
            <a:r>
              <a:rPr lang="es-MX" b="1" dirty="0"/>
              <a:t>convenios de coaliciones</a:t>
            </a:r>
            <a:r>
              <a:rPr lang="es-MX" dirty="0"/>
              <a:t> que celebren los partidos políticos y, en su caso, </a:t>
            </a:r>
            <a:r>
              <a:rPr lang="es-MX" dirty="0" smtClean="0"/>
              <a:t>la presentación </a:t>
            </a:r>
            <a:r>
              <a:rPr lang="es-MX" dirty="0"/>
              <a:t>de la carta de intención para la postulación de </a:t>
            </a:r>
            <a:r>
              <a:rPr lang="es-MX" b="1" dirty="0"/>
              <a:t>candidaturas </a:t>
            </a:r>
            <a:r>
              <a:rPr lang="es-MX" b="1" dirty="0" smtClean="0"/>
              <a:t>comunes</a:t>
            </a:r>
            <a:r>
              <a:rPr lang="es-MX" dirty="0" smtClean="0"/>
              <a:t>.</a:t>
            </a:r>
          </a:p>
          <a:p>
            <a:pPr algn="just"/>
            <a:r>
              <a:rPr lang="es-MX" dirty="0"/>
              <a:t>La presentación y entrega para su registro, de la plataforma electoral;</a:t>
            </a:r>
            <a:endParaRPr lang="es-MX" dirty="0" smtClean="0"/>
          </a:p>
          <a:p>
            <a:pPr algn="just"/>
            <a:endParaRPr lang="es-MX" dirty="0"/>
          </a:p>
          <a:p>
            <a:pPr algn="just"/>
            <a:endParaRPr lang="es-MX" dirty="0" smtClean="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793" y="4077072"/>
            <a:ext cx="4658441" cy="2445681"/>
          </a:xfrm>
          <a:prstGeom prst="rect">
            <a:avLst/>
          </a:prstGeom>
        </p:spPr>
      </p:pic>
    </p:spTree>
    <p:extLst>
      <p:ext uri="{BB962C8B-B14F-4D97-AF65-F5344CB8AC3E}">
        <p14:creationId xmlns:p14="http://schemas.microsoft.com/office/powerpoint/2010/main" val="308558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pPr algn="just"/>
            <a:r>
              <a:rPr lang="es-MX" dirty="0"/>
              <a:t>El </a:t>
            </a:r>
            <a:r>
              <a:rPr lang="es-MX" dirty="0" smtClean="0"/>
              <a:t>registro, sustitución o cancelación </a:t>
            </a:r>
            <a:r>
              <a:rPr lang="es-MX" dirty="0"/>
              <a:t>de </a:t>
            </a:r>
            <a:r>
              <a:rPr lang="es-MX" b="1" dirty="0" smtClean="0"/>
              <a:t>Candidaturas</a:t>
            </a:r>
            <a:endParaRPr lang="es-MX" dirty="0"/>
          </a:p>
          <a:p>
            <a:pPr algn="just"/>
            <a:endParaRPr lang="es-MX" dirty="0" smtClean="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793" y="4077072"/>
            <a:ext cx="4658441" cy="2445681"/>
          </a:xfrm>
          <a:prstGeom prst="rect">
            <a:avLst/>
          </a:prstGeom>
        </p:spPr>
      </p:pic>
    </p:spTree>
    <p:extLst>
      <p:ext uri="{BB962C8B-B14F-4D97-AF65-F5344CB8AC3E}">
        <p14:creationId xmlns:p14="http://schemas.microsoft.com/office/powerpoint/2010/main" val="143571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pPr algn="just"/>
            <a:r>
              <a:rPr lang="es-MX" dirty="0" smtClean="0"/>
              <a:t>Publicación de las listas de ubicación e integración de las Mesas Directivas de casilla.</a:t>
            </a:r>
          </a:p>
          <a:p>
            <a:pPr algn="just"/>
            <a:r>
              <a:rPr lang="es-MX" dirty="0" smtClean="0"/>
              <a:t>Preparación, distribución y entrega de la documentación electoral.</a:t>
            </a:r>
          </a:p>
          <a:p>
            <a:pPr algn="just"/>
            <a:r>
              <a:rPr lang="es-MX" dirty="0" smtClean="0"/>
              <a:t>Campañas electorales</a:t>
            </a:r>
            <a:endParaRPr lang="es-MX" dirty="0"/>
          </a:p>
          <a:p>
            <a:pPr algn="just"/>
            <a:r>
              <a:rPr lang="es-MX" dirty="0" smtClean="0"/>
              <a:t>Actos y resoluciones dictados por los Órganos Electorales</a:t>
            </a:r>
          </a:p>
        </p:txBody>
      </p:sp>
    </p:spTree>
    <p:extLst>
      <p:ext uri="{BB962C8B-B14F-4D97-AF65-F5344CB8AC3E}">
        <p14:creationId xmlns:p14="http://schemas.microsoft.com/office/powerpoint/2010/main" val="31270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42B52-9BBE-B047-9DD4-A5DB99ECB866}"/>
              </a:ext>
            </a:extLst>
          </p:cNvPr>
          <p:cNvSpPr>
            <a:spLocks noGrp="1"/>
          </p:cNvSpPr>
          <p:nvPr>
            <p:ph type="title"/>
          </p:nvPr>
        </p:nvSpPr>
        <p:spPr/>
        <p:txBody>
          <a:bodyPr/>
          <a:lstStyle/>
          <a:p>
            <a:r>
              <a:rPr lang="es-MX" dirty="0"/>
              <a:t>Etapas del Proceso Electoral</a:t>
            </a:r>
          </a:p>
        </p:txBody>
      </p:sp>
      <p:sp>
        <p:nvSpPr>
          <p:cNvPr id="5" name="Forma libre 4"/>
          <p:cNvSpPr/>
          <p:nvPr/>
        </p:nvSpPr>
        <p:spPr>
          <a:xfrm>
            <a:off x="1943104" y="1829963"/>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Primera</a:t>
            </a:r>
            <a:endParaRPr lang="es-ES" sz="3300" kern="1200" dirty="0"/>
          </a:p>
        </p:txBody>
      </p:sp>
      <p:sp>
        <p:nvSpPr>
          <p:cNvPr id="6" name="Forma libre 5"/>
          <p:cNvSpPr/>
          <p:nvPr/>
        </p:nvSpPr>
        <p:spPr>
          <a:xfrm>
            <a:off x="4720654" y="1938511"/>
            <a:ext cx="6774358" cy="1059938"/>
          </a:xfrm>
          <a:custGeom>
            <a:avLst/>
            <a:gdLst>
              <a:gd name="connsiteX0" fmla="*/ 0 w 5982267"/>
              <a:gd name="connsiteY0" fmla="*/ 0 h 1059938"/>
              <a:gd name="connsiteX1" fmla="*/ 5452298 w 5982267"/>
              <a:gd name="connsiteY1" fmla="*/ 0 h 1059938"/>
              <a:gd name="connsiteX2" fmla="*/ 5982267 w 5982267"/>
              <a:gd name="connsiteY2" fmla="*/ 529969 h 1059938"/>
              <a:gd name="connsiteX3" fmla="*/ 5452298 w 5982267"/>
              <a:gd name="connsiteY3" fmla="*/ 1059938 h 1059938"/>
              <a:gd name="connsiteX4" fmla="*/ 0 w 5982267"/>
              <a:gd name="connsiteY4" fmla="*/ 1059938 h 1059938"/>
              <a:gd name="connsiteX5" fmla="*/ 529969 w 5982267"/>
              <a:gd name="connsiteY5" fmla="*/ 529969 h 1059938"/>
              <a:gd name="connsiteX6" fmla="*/ 0 w 5982267"/>
              <a:gd name="connsiteY6" fmla="*/ 0 h 10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7" h="1059938">
                <a:moveTo>
                  <a:pt x="0" y="0"/>
                </a:moveTo>
                <a:lnTo>
                  <a:pt x="5452298" y="0"/>
                </a:lnTo>
                <a:lnTo>
                  <a:pt x="5982267" y="529969"/>
                </a:lnTo>
                <a:lnTo>
                  <a:pt x="5452298" y="1059938"/>
                </a:lnTo>
                <a:lnTo>
                  <a:pt x="0" y="1059938"/>
                </a:lnTo>
                <a:lnTo>
                  <a:pt x="529969" y="52996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529" tIns="17780" rIns="529969" bIns="17780" numCol="1" spcCol="1270" anchor="ctr" anchorCtr="0">
            <a:noAutofit/>
          </a:bodyPr>
          <a:lstStyle/>
          <a:p>
            <a:pPr lvl="0" algn="ctr" defTabSz="1244600">
              <a:lnSpc>
                <a:spcPct val="90000"/>
              </a:lnSpc>
              <a:spcBef>
                <a:spcPct val="0"/>
              </a:spcBef>
              <a:spcAft>
                <a:spcPct val="35000"/>
              </a:spcAft>
            </a:pPr>
            <a:r>
              <a:rPr lang="es-ES" sz="2800" kern="1200" dirty="0" smtClean="0"/>
              <a:t>Preparatoria de la Elección</a:t>
            </a:r>
            <a:endParaRPr lang="es-ES" sz="2800" kern="1200" dirty="0"/>
          </a:p>
        </p:txBody>
      </p:sp>
      <p:sp>
        <p:nvSpPr>
          <p:cNvPr id="7" name="Forma libre 6"/>
          <p:cNvSpPr/>
          <p:nvPr/>
        </p:nvSpPr>
        <p:spPr>
          <a:xfrm>
            <a:off x="1943104" y="3285782"/>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Segunda</a:t>
            </a:r>
            <a:endParaRPr lang="es-ES" sz="3300" kern="1200" dirty="0"/>
          </a:p>
        </p:txBody>
      </p:sp>
      <p:sp>
        <p:nvSpPr>
          <p:cNvPr id="8" name="Forma libre 7"/>
          <p:cNvSpPr/>
          <p:nvPr/>
        </p:nvSpPr>
        <p:spPr>
          <a:xfrm>
            <a:off x="4720654" y="3394330"/>
            <a:ext cx="6774358" cy="1059938"/>
          </a:xfrm>
          <a:custGeom>
            <a:avLst/>
            <a:gdLst>
              <a:gd name="connsiteX0" fmla="*/ 0 w 5982267"/>
              <a:gd name="connsiteY0" fmla="*/ 0 h 1059938"/>
              <a:gd name="connsiteX1" fmla="*/ 5452298 w 5982267"/>
              <a:gd name="connsiteY1" fmla="*/ 0 h 1059938"/>
              <a:gd name="connsiteX2" fmla="*/ 5982267 w 5982267"/>
              <a:gd name="connsiteY2" fmla="*/ 529969 h 1059938"/>
              <a:gd name="connsiteX3" fmla="*/ 5452298 w 5982267"/>
              <a:gd name="connsiteY3" fmla="*/ 1059938 h 1059938"/>
              <a:gd name="connsiteX4" fmla="*/ 0 w 5982267"/>
              <a:gd name="connsiteY4" fmla="*/ 1059938 h 1059938"/>
              <a:gd name="connsiteX5" fmla="*/ 529969 w 5982267"/>
              <a:gd name="connsiteY5" fmla="*/ 529969 h 1059938"/>
              <a:gd name="connsiteX6" fmla="*/ 0 w 5982267"/>
              <a:gd name="connsiteY6" fmla="*/ 0 h 10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7" h="1059938">
                <a:moveTo>
                  <a:pt x="0" y="0"/>
                </a:moveTo>
                <a:lnTo>
                  <a:pt x="5452298" y="0"/>
                </a:lnTo>
                <a:lnTo>
                  <a:pt x="5982267" y="529969"/>
                </a:lnTo>
                <a:lnTo>
                  <a:pt x="5452298" y="1059938"/>
                </a:lnTo>
                <a:lnTo>
                  <a:pt x="0" y="1059938"/>
                </a:lnTo>
                <a:lnTo>
                  <a:pt x="529969" y="52996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529" tIns="17780" rIns="529969" bIns="17780" numCol="1" spcCol="1270" anchor="ctr" anchorCtr="0">
            <a:noAutofit/>
          </a:bodyPr>
          <a:lstStyle/>
          <a:p>
            <a:pPr lvl="0" algn="ctr" defTabSz="1244600">
              <a:lnSpc>
                <a:spcPct val="90000"/>
              </a:lnSpc>
              <a:spcBef>
                <a:spcPct val="0"/>
              </a:spcBef>
              <a:spcAft>
                <a:spcPct val="35000"/>
              </a:spcAft>
            </a:pPr>
            <a:r>
              <a:rPr lang="es-ES" sz="2800" kern="1200" dirty="0" smtClean="0"/>
              <a:t>Jornada Electoral</a:t>
            </a:r>
            <a:endParaRPr lang="es-ES" sz="2800" kern="1200" dirty="0"/>
          </a:p>
        </p:txBody>
      </p:sp>
      <p:sp>
        <p:nvSpPr>
          <p:cNvPr id="9" name="Forma libre 8"/>
          <p:cNvSpPr/>
          <p:nvPr/>
        </p:nvSpPr>
        <p:spPr>
          <a:xfrm>
            <a:off x="1943104" y="4741602"/>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Tercera</a:t>
            </a:r>
            <a:endParaRPr lang="es-ES" sz="3300" kern="1200" dirty="0"/>
          </a:p>
        </p:txBody>
      </p:sp>
    </p:spTree>
    <p:extLst>
      <p:ext uri="{BB962C8B-B14F-4D97-AF65-F5344CB8AC3E}">
        <p14:creationId xmlns:p14="http://schemas.microsoft.com/office/powerpoint/2010/main" val="18226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42B52-9BBE-B047-9DD4-A5DB99ECB866}"/>
              </a:ext>
            </a:extLst>
          </p:cNvPr>
          <p:cNvSpPr>
            <a:spLocks noGrp="1"/>
          </p:cNvSpPr>
          <p:nvPr>
            <p:ph type="title"/>
          </p:nvPr>
        </p:nvSpPr>
        <p:spPr/>
        <p:txBody>
          <a:bodyPr/>
          <a:lstStyle/>
          <a:p>
            <a:r>
              <a:rPr lang="es-MX" dirty="0"/>
              <a:t>Etapas del Proceso Electoral</a:t>
            </a:r>
          </a:p>
        </p:txBody>
      </p:sp>
      <p:sp>
        <p:nvSpPr>
          <p:cNvPr id="5" name="Forma libre 4"/>
          <p:cNvSpPr/>
          <p:nvPr/>
        </p:nvSpPr>
        <p:spPr>
          <a:xfrm>
            <a:off x="1943104" y="1829963"/>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Primera</a:t>
            </a:r>
            <a:endParaRPr lang="es-ES" sz="3300" kern="1200" dirty="0"/>
          </a:p>
        </p:txBody>
      </p:sp>
      <p:sp>
        <p:nvSpPr>
          <p:cNvPr id="6" name="Forma libre 5"/>
          <p:cNvSpPr/>
          <p:nvPr/>
        </p:nvSpPr>
        <p:spPr>
          <a:xfrm>
            <a:off x="4720654" y="1938511"/>
            <a:ext cx="6774358" cy="1059938"/>
          </a:xfrm>
          <a:custGeom>
            <a:avLst/>
            <a:gdLst>
              <a:gd name="connsiteX0" fmla="*/ 0 w 5982267"/>
              <a:gd name="connsiteY0" fmla="*/ 0 h 1059938"/>
              <a:gd name="connsiteX1" fmla="*/ 5452298 w 5982267"/>
              <a:gd name="connsiteY1" fmla="*/ 0 h 1059938"/>
              <a:gd name="connsiteX2" fmla="*/ 5982267 w 5982267"/>
              <a:gd name="connsiteY2" fmla="*/ 529969 h 1059938"/>
              <a:gd name="connsiteX3" fmla="*/ 5452298 w 5982267"/>
              <a:gd name="connsiteY3" fmla="*/ 1059938 h 1059938"/>
              <a:gd name="connsiteX4" fmla="*/ 0 w 5982267"/>
              <a:gd name="connsiteY4" fmla="*/ 1059938 h 1059938"/>
              <a:gd name="connsiteX5" fmla="*/ 529969 w 5982267"/>
              <a:gd name="connsiteY5" fmla="*/ 529969 h 1059938"/>
              <a:gd name="connsiteX6" fmla="*/ 0 w 5982267"/>
              <a:gd name="connsiteY6" fmla="*/ 0 h 10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7" h="1059938">
                <a:moveTo>
                  <a:pt x="0" y="0"/>
                </a:moveTo>
                <a:lnTo>
                  <a:pt x="5452298" y="0"/>
                </a:lnTo>
                <a:lnTo>
                  <a:pt x="5982267" y="529969"/>
                </a:lnTo>
                <a:lnTo>
                  <a:pt x="5452298" y="1059938"/>
                </a:lnTo>
                <a:lnTo>
                  <a:pt x="0" y="1059938"/>
                </a:lnTo>
                <a:lnTo>
                  <a:pt x="529969" y="52996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529" tIns="17780" rIns="529969" bIns="17780" numCol="1" spcCol="1270" anchor="ctr" anchorCtr="0">
            <a:noAutofit/>
          </a:bodyPr>
          <a:lstStyle/>
          <a:p>
            <a:pPr lvl="0" algn="ctr" defTabSz="1244600">
              <a:lnSpc>
                <a:spcPct val="90000"/>
              </a:lnSpc>
              <a:spcBef>
                <a:spcPct val="0"/>
              </a:spcBef>
              <a:spcAft>
                <a:spcPct val="35000"/>
              </a:spcAft>
            </a:pPr>
            <a:r>
              <a:rPr lang="es-ES" sz="2800" kern="1200" dirty="0" smtClean="0"/>
              <a:t>Preparatoria de la Elección</a:t>
            </a:r>
            <a:endParaRPr lang="es-ES" sz="2800" kern="1200" dirty="0"/>
          </a:p>
        </p:txBody>
      </p:sp>
      <p:sp>
        <p:nvSpPr>
          <p:cNvPr id="7" name="Forma libre 6"/>
          <p:cNvSpPr/>
          <p:nvPr/>
        </p:nvSpPr>
        <p:spPr>
          <a:xfrm>
            <a:off x="1943104" y="3285782"/>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Segunda</a:t>
            </a:r>
            <a:endParaRPr lang="es-ES" sz="3300" kern="1200" dirty="0"/>
          </a:p>
        </p:txBody>
      </p:sp>
      <p:sp>
        <p:nvSpPr>
          <p:cNvPr id="8" name="Forma libre 7"/>
          <p:cNvSpPr/>
          <p:nvPr/>
        </p:nvSpPr>
        <p:spPr>
          <a:xfrm>
            <a:off x="4720654" y="3394330"/>
            <a:ext cx="6774358" cy="1059938"/>
          </a:xfrm>
          <a:custGeom>
            <a:avLst/>
            <a:gdLst>
              <a:gd name="connsiteX0" fmla="*/ 0 w 5982267"/>
              <a:gd name="connsiteY0" fmla="*/ 0 h 1059938"/>
              <a:gd name="connsiteX1" fmla="*/ 5452298 w 5982267"/>
              <a:gd name="connsiteY1" fmla="*/ 0 h 1059938"/>
              <a:gd name="connsiteX2" fmla="*/ 5982267 w 5982267"/>
              <a:gd name="connsiteY2" fmla="*/ 529969 h 1059938"/>
              <a:gd name="connsiteX3" fmla="*/ 5452298 w 5982267"/>
              <a:gd name="connsiteY3" fmla="*/ 1059938 h 1059938"/>
              <a:gd name="connsiteX4" fmla="*/ 0 w 5982267"/>
              <a:gd name="connsiteY4" fmla="*/ 1059938 h 1059938"/>
              <a:gd name="connsiteX5" fmla="*/ 529969 w 5982267"/>
              <a:gd name="connsiteY5" fmla="*/ 529969 h 1059938"/>
              <a:gd name="connsiteX6" fmla="*/ 0 w 5982267"/>
              <a:gd name="connsiteY6" fmla="*/ 0 h 10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7" h="1059938">
                <a:moveTo>
                  <a:pt x="0" y="0"/>
                </a:moveTo>
                <a:lnTo>
                  <a:pt x="5452298" y="0"/>
                </a:lnTo>
                <a:lnTo>
                  <a:pt x="5982267" y="529969"/>
                </a:lnTo>
                <a:lnTo>
                  <a:pt x="5452298" y="1059938"/>
                </a:lnTo>
                <a:lnTo>
                  <a:pt x="0" y="1059938"/>
                </a:lnTo>
                <a:lnTo>
                  <a:pt x="529969" y="52996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529" tIns="17780" rIns="529969" bIns="17780" numCol="1" spcCol="1270" anchor="ctr" anchorCtr="0">
            <a:noAutofit/>
          </a:bodyPr>
          <a:lstStyle/>
          <a:p>
            <a:pPr lvl="0" algn="ctr" defTabSz="1244600">
              <a:lnSpc>
                <a:spcPct val="90000"/>
              </a:lnSpc>
              <a:spcBef>
                <a:spcPct val="0"/>
              </a:spcBef>
              <a:spcAft>
                <a:spcPct val="35000"/>
              </a:spcAft>
            </a:pPr>
            <a:r>
              <a:rPr lang="es-ES" sz="2800" kern="1200" dirty="0" smtClean="0"/>
              <a:t>Jornada Electoral</a:t>
            </a:r>
            <a:endParaRPr lang="es-ES" sz="2800" kern="1200" dirty="0"/>
          </a:p>
        </p:txBody>
      </p:sp>
      <p:sp>
        <p:nvSpPr>
          <p:cNvPr id="9" name="Forma libre 8"/>
          <p:cNvSpPr/>
          <p:nvPr/>
        </p:nvSpPr>
        <p:spPr>
          <a:xfrm>
            <a:off x="1943104" y="4741602"/>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Tercera</a:t>
            </a:r>
            <a:endParaRPr lang="es-ES" sz="3300" kern="1200" dirty="0"/>
          </a:p>
        </p:txBody>
      </p:sp>
      <p:sp>
        <p:nvSpPr>
          <p:cNvPr id="10" name="Forma libre 9"/>
          <p:cNvSpPr/>
          <p:nvPr/>
        </p:nvSpPr>
        <p:spPr>
          <a:xfrm>
            <a:off x="4720654" y="4850150"/>
            <a:ext cx="6774358" cy="1059938"/>
          </a:xfrm>
          <a:custGeom>
            <a:avLst/>
            <a:gdLst>
              <a:gd name="connsiteX0" fmla="*/ 0 w 5982267"/>
              <a:gd name="connsiteY0" fmla="*/ 0 h 1059938"/>
              <a:gd name="connsiteX1" fmla="*/ 5452298 w 5982267"/>
              <a:gd name="connsiteY1" fmla="*/ 0 h 1059938"/>
              <a:gd name="connsiteX2" fmla="*/ 5982267 w 5982267"/>
              <a:gd name="connsiteY2" fmla="*/ 529969 h 1059938"/>
              <a:gd name="connsiteX3" fmla="*/ 5452298 w 5982267"/>
              <a:gd name="connsiteY3" fmla="*/ 1059938 h 1059938"/>
              <a:gd name="connsiteX4" fmla="*/ 0 w 5982267"/>
              <a:gd name="connsiteY4" fmla="*/ 1059938 h 1059938"/>
              <a:gd name="connsiteX5" fmla="*/ 529969 w 5982267"/>
              <a:gd name="connsiteY5" fmla="*/ 529969 h 1059938"/>
              <a:gd name="connsiteX6" fmla="*/ 0 w 5982267"/>
              <a:gd name="connsiteY6" fmla="*/ 0 h 10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7" h="1059938">
                <a:moveTo>
                  <a:pt x="0" y="0"/>
                </a:moveTo>
                <a:lnTo>
                  <a:pt x="5452298" y="0"/>
                </a:lnTo>
                <a:lnTo>
                  <a:pt x="5982267" y="529969"/>
                </a:lnTo>
                <a:lnTo>
                  <a:pt x="5452298" y="1059938"/>
                </a:lnTo>
                <a:lnTo>
                  <a:pt x="0" y="1059938"/>
                </a:lnTo>
                <a:lnTo>
                  <a:pt x="529969" y="52996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529" tIns="17780" rIns="529969" bIns="17780" numCol="1" spcCol="1270" anchor="ctr" anchorCtr="0">
            <a:noAutofit/>
          </a:bodyPr>
          <a:lstStyle/>
          <a:p>
            <a:pPr lvl="0" algn="ctr" defTabSz="1244600">
              <a:lnSpc>
                <a:spcPct val="90000"/>
              </a:lnSpc>
              <a:spcBef>
                <a:spcPct val="0"/>
              </a:spcBef>
              <a:spcAft>
                <a:spcPct val="35000"/>
              </a:spcAft>
            </a:pPr>
            <a:r>
              <a:rPr lang="es-ES" sz="2800" kern="1200" dirty="0" smtClean="0"/>
              <a:t>Resultados y declaraciones de validez de las elecciones</a:t>
            </a:r>
            <a:endParaRPr lang="es-ES" sz="2800" kern="1200" dirty="0"/>
          </a:p>
        </p:txBody>
      </p:sp>
    </p:spTree>
    <p:extLst>
      <p:ext uri="{BB962C8B-B14F-4D97-AF65-F5344CB8AC3E}">
        <p14:creationId xmlns:p14="http://schemas.microsoft.com/office/powerpoint/2010/main" val="29065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42B52-9BBE-B047-9DD4-A5DB99ECB866}"/>
              </a:ext>
            </a:extLst>
          </p:cNvPr>
          <p:cNvSpPr>
            <a:spLocks noGrp="1"/>
          </p:cNvSpPr>
          <p:nvPr>
            <p:ph type="title"/>
          </p:nvPr>
        </p:nvSpPr>
        <p:spPr/>
        <p:txBody>
          <a:bodyPr/>
          <a:lstStyle/>
          <a:p>
            <a:r>
              <a:rPr lang="es-MX" dirty="0" smtClean="0"/>
              <a:t>Etapa </a:t>
            </a:r>
            <a:r>
              <a:rPr lang="es-MX" dirty="0"/>
              <a:t>p</a:t>
            </a:r>
            <a:r>
              <a:rPr lang="es-MX" dirty="0" smtClean="0"/>
              <a:t>osterior a la elección</a:t>
            </a:r>
            <a:endParaRPr lang="es-MX" dirty="0"/>
          </a:p>
        </p:txBody>
      </p:sp>
      <p:sp>
        <p:nvSpPr>
          <p:cNvPr id="11" name="Marcador de contenido 10"/>
          <p:cNvSpPr>
            <a:spLocks noGrp="1"/>
          </p:cNvSpPr>
          <p:nvPr>
            <p:ph idx="1"/>
          </p:nvPr>
        </p:nvSpPr>
        <p:spPr>
          <a:xfrm>
            <a:off x="1522414" y="1828800"/>
            <a:ext cx="9601200" cy="4624536"/>
          </a:xfrm>
        </p:spPr>
        <p:txBody>
          <a:bodyPr>
            <a:normAutofit fontScale="92500" lnSpcReduction="20000"/>
          </a:bodyPr>
          <a:lstStyle/>
          <a:p>
            <a:r>
              <a:rPr lang="es-MX" dirty="0" smtClean="0"/>
              <a:t>Recepción de los paquetes electorales</a:t>
            </a:r>
          </a:p>
          <a:p>
            <a:r>
              <a:rPr lang="es-MX" dirty="0" smtClean="0"/>
              <a:t>Información de los Resultados Preliminares</a:t>
            </a:r>
          </a:p>
          <a:p>
            <a:r>
              <a:rPr lang="es-MX" dirty="0" smtClean="0"/>
              <a:t>Realización de los cómputos parciales y totales de diputaciones,  ayuntamientos y gubernatura.</a:t>
            </a:r>
          </a:p>
          <a:p>
            <a:r>
              <a:rPr lang="es-MX" dirty="0" smtClean="0"/>
              <a:t>Remisión de las actas de cómputos parciales de las elecciones al Consejo que corresponda.</a:t>
            </a:r>
          </a:p>
          <a:p>
            <a:r>
              <a:rPr lang="es-MX" dirty="0" smtClean="0"/>
              <a:t>Realización del cómputo total de las elecciones, según el caso.</a:t>
            </a:r>
          </a:p>
          <a:p>
            <a:r>
              <a:rPr lang="es-MX" dirty="0" smtClean="0"/>
              <a:t>Declaración de validez de la elección y entrega de constancias de mayoría.</a:t>
            </a:r>
          </a:p>
          <a:p>
            <a:r>
              <a:rPr lang="es-MX" dirty="0" smtClean="0"/>
              <a:t>Asignación de diputaciones y regidurías por el principio de representación proporcional.</a:t>
            </a:r>
          </a:p>
          <a:p>
            <a:r>
              <a:rPr lang="es-MX" dirty="0" smtClean="0"/>
              <a:t>Remisión de las constancias de mayoría a la Legislatura y Ayuntamientos.</a:t>
            </a:r>
          </a:p>
          <a:p>
            <a:r>
              <a:rPr lang="es-MX" dirty="0" smtClean="0"/>
              <a:t>Recepción de los recursos que procedan.</a:t>
            </a:r>
          </a:p>
          <a:p>
            <a:endParaRPr lang="es-MX" dirty="0" smtClean="0"/>
          </a:p>
          <a:p>
            <a:endParaRPr lang="es-MX" dirty="0"/>
          </a:p>
        </p:txBody>
      </p:sp>
    </p:spTree>
    <p:extLst>
      <p:ext uri="{BB962C8B-B14F-4D97-AF65-F5344CB8AC3E}">
        <p14:creationId xmlns:p14="http://schemas.microsoft.com/office/powerpoint/2010/main" val="85137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D3DD-32BE-AB45-AE03-B9087973D1BF}"/>
              </a:ext>
            </a:extLst>
          </p:cNvPr>
          <p:cNvSpPr>
            <a:spLocks noGrp="1"/>
          </p:cNvSpPr>
          <p:nvPr>
            <p:ph type="ctrTitle"/>
          </p:nvPr>
        </p:nvSpPr>
        <p:spPr/>
        <p:txBody>
          <a:bodyPr/>
          <a:lstStyle/>
          <a:p>
            <a:r>
              <a:rPr lang="es-MX" dirty="0" smtClean="0"/>
              <a:t>Voto en el Extranjero</a:t>
            </a:r>
            <a:endParaRPr lang="es-MX" dirty="0"/>
          </a:p>
        </p:txBody>
      </p:sp>
      <p:sp>
        <p:nvSpPr>
          <p:cNvPr id="3" name="Subtítulo 2">
            <a:extLst>
              <a:ext uri="{FF2B5EF4-FFF2-40B4-BE49-F238E27FC236}">
                <a16:creationId xmlns:a16="http://schemas.microsoft.com/office/drawing/2014/main" id="{EAC00654-50ED-BC41-B015-34743E8938AB}"/>
              </a:ext>
            </a:extLst>
          </p:cNvPr>
          <p:cNvSpPr>
            <a:spLocks noGrp="1"/>
          </p:cNvSpPr>
          <p:nvPr>
            <p:ph type="subTitle" idx="1"/>
          </p:nvPr>
        </p:nvSpPr>
        <p:spPr/>
        <p:txBody>
          <a:bodyPr/>
          <a:lstStyle/>
          <a:p>
            <a:r>
              <a:rPr lang="es-MX" dirty="0"/>
              <a:t>Curso en Materia Electoral</a:t>
            </a:r>
          </a:p>
        </p:txBody>
      </p:sp>
    </p:spTree>
    <p:extLst>
      <p:ext uri="{BB962C8B-B14F-4D97-AF65-F5344CB8AC3E}">
        <p14:creationId xmlns:p14="http://schemas.microsoft.com/office/powerpoint/2010/main" val="13510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Antecedentes</a:t>
            </a:r>
            <a:endParaRPr lang="es-MX" dirty="0"/>
          </a:p>
        </p:txBody>
      </p:sp>
      <p:sp>
        <p:nvSpPr>
          <p:cNvPr id="3" name="Marcador de contenido 2"/>
          <p:cNvSpPr>
            <a:spLocks noGrp="1"/>
          </p:cNvSpPr>
          <p:nvPr>
            <p:ph idx="1"/>
          </p:nvPr>
        </p:nvSpPr>
        <p:spPr/>
        <p:txBody>
          <a:bodyPr/>
          <a:lstStyle/>
          <a:p>
            <a:r>
              <a:rPr lang="es-MX" dirty="0" smtClean="0"/>
              <a:t>Reforma Electoral de 2014-2015</a:t>
            </a:r>
          </a:p>
          <a:p>
            <a:pPr lvl="1"/>
            <a:r>
              <a:rPr lang="es-MX" dirty="0" smtClean="0"/>
              <a:t>Ampliación de los cargos por los que las ciudadanas y los ciudadanos podrían votar.</a:t>
            </a:r>
          </a:p>
          <a:p>
            <a:pPr lvl="1"/>
            <a:r>
              <a:rPr lang="es-MX" dirty="0" smtClean="0"/>
              <a:t>Emisión de la credencial para votar desde el extranjero.</a:t>
            </a:r>
          </a:p>
          <a:p>
            <a:pPr lvl="1"/>
            <a:r>
              <a:rPr lang="es-MX" dirty="0" smtClean="0"/>
              <a:t>Ampliación de las modalidades del registro y emisión del voto.</a:t>
            </a:r>
          </a:p>
          <a:p>
            <a:pPr lvl="1"/>
            <a:r>
              <a:rPr lang="es-MX" dirty="0" smtClean="0"/>
              <a:t>Atribución del INE para emitir los lineamientos que deberán seguir los OPLES con reconocimiento del derecho al voto desde el extranjero.</a:t>
            </a:r>
          </a:p>
          <a:p>
            <a:r>
              <a:rPr lang="es-MX" dirty="0" smtClean="0"/>
              <a:t>Entidades con voto en el extranjero PEL 207-2018</a:t>
            </a:r>
          </a:p>
          <a:p>
            <a:pPr lvl="1"/>
            <a:r>
              <a:rPr lang="es-MX" dirty="0"/>
              <a:t>Chiapas, Ciudad de México, Guanajuato, Jalisco, Morelos, Puebla y </a:t>
            </a:r>
            <a:r>
              <a:rPr lang="es-MX" dirty="0" smtClean="0"/>
              <a:t>Yucatán.	</a:t>
            </a:r>
          </a:p>
        </p:txBody>
      </p:sp>
    </p:spTree>
    <p:extLst>
      <p:ext uri="{BB962C8B-B14F-4D97-AF65-F5344CB8AC3E}">
        <p14:creationId xmlns:p14="http://schemas.microsoft.com/office/powerpoint/2010/main" val="39258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44812-AFC0-FE4F-9E67-E7433AB513EA}"/>
              </a:ext>
            </a:extLst>
          </p:cNvPr>
          <p:cNvSpPr>
            <a:spLocks noGrp="1"/>
          </p:cNvSpPr>
          <p:nvPr>
            <p:ph type="title"/>
          </p:nvPr>
        </p:nvSpPr>
        <p:spPr/>
        <p:txBody>
          <a:bodyPr/>
          <a:lstStyle/>
          <a:p>
            <a:r>
              <a:rPr lang="es-MX" dirty="0"/>
              <a:t>¿Qué es?</a:t>
            </a:r>
          </a:p>
        </p:txBody>
      </p:sp>
      <p:sp>
        <p:nvSpPr>
          <p:cNvPr id="3" name="Marcador de contenido 2">
            <a:extLst>
              <a:ext uri="{FF2B5EF4-FFF2-40B4-BE49-F238E27FC236}">
                <a16:creationId xmlns:a16="http://schemas.microsoft.com/office/drawing/2014/main" id="{ED23D71D-3B89-344D-8DB5-4502062BF891}"/>
              </a:ext>
            </a:extLst>
          </p:cNvPr>
          <p:cNvSpPr>
            <a:spLocks noGrp="1"/>
          </p:cNvSpPr>
          <p:nvPr>
            <p:ph idx="1"/>
          </p:nvPr>
        </p:nvSpPr>
        <p:spPr/>
        <p:txBody>
          <a:bodyPr/>
          <a:lstStyle/>
          <a:p>
            <a:r>
              <a:rPr lang="es-MX" sz="2400" dirty="0"/>
              <a:t>Proceso</a:t>
            </a:r>
          </a:p>
          <a:p>
            <a:pPr lvl="1"/>
            <a:r>
              <a:rPr lang="es-MX" sz="2400" dirty="0"/>
              <a:t>Secuencia de pasos o accciones que de manera ordenada se enfocan a lograr un resultado.</a:t>
            </a:r>
          </a:p>
          <a:p>
            <a:endParaRPr lang="es-MX" dirty="0"/>
          </a:p>
        </p:txBody>
      </p:sp>
      <p:pic>
        <p:nvPicPr>
          <p:cNvPr id="1026" name="Picture 2" descr="Diferencias entre Flujo de trabajo (workflow) y Proceso | ISOL">
            <a:extLst>
              <a:ext uri="{FF2B5EF4-FFF2-40B4-BE49-F238E27FC236}">
                <a16:creationId xmlns:a16="http://schemas.microsoft.com/office/drawing/2014/main" id="{FE9791FE-E7FD-654F-AE27-308579AB3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124" y="3630798"/>
            <a:ext cx="4743734" cy="256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8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Marco Jurídico</a:t>
            </a:r>
            <a:endParaRPr lang="es-MX" dirty="0"/>
          </a:p>
        </p:txBody>
      </p:sp>
      <p:sp>
        <p:nvSpPr>
          <p:cNvPr id="3" name="Marcador de contenido 2"/>
          <p:cNvSpPr>
            <a:spLocks noGrp="1"/>
          </p:cNvSpPr>
          <p:nvPr>
            <p:ph idx="1"/>
          </p:nvPr>
        </p:nvSpPr>
        <p:spPr/>
        <p:txBody>
          <a:bodyPr/>
          <a:lstStyle/>
          <a:p>
            <a:pPr marL="0" indent="0">
              <a:buNone/>
            </a:pPr>
            <a:r>
              <a:rPr lang="es-MX" dirty="0"/>
              <a:t> </a:t>
            </a:r>
            <a:r>
              <a:rPr lang="es-MX" b="1" dirty="0" smtClean="0"/>
              <a:t>Art</a:t>
            </a:r>
            <a:r>
              <a:rPr lang="es-MX" b="1" dirty="0"/>
              <a:t>. 329 párrafo 1 </a:t>
            </a:r>
            <a:r>
              <a:rPr lang="es-MX" b="1" dirty="0" smtClean="0"/>
              <a:t>Ley General de Instituciones y Procedimientos Electorales</a:t>
            </a:r>
            <a:endParaRPr lang="es-MX" b="1" dirty="0"/>
          </a:p>
          <a:p>
            <a:r>
              <a:rPr lang="es-MX" dirty="0"/>
              <a:t>Las y los mexicanos residentes en el extranjero podrán ejercer su derecho al voto para elegir la Presidencia de los Estados Unidos Mexicanos, las Senadurías, así como las Gubernaturas de las entidades federativas y la Jefatura de Gobierno de la Ciudad de México, </a:t>
            </a:r>
            <a:r>
              <a:rPr lang="es-MX" b="1" dirty="0"/>
              <a:t>siempre que así lo determinen las Constituciones locales</a:t>
            </a:r>
            <a:r>
              <a:rPr lang="es-MX" dirty="0"/>
              <a:t>. </a:t>
            </a:r>
          </a:p>
          <a:p>
            <a:r>
              <a:rPr lang="es-MX" b="1" dirty="0" smtClean="0"/>
              <a:t>Art. 7 párrafo 3 Ley Electoral del Estado de Querétaro</a:t>
            </a:r>
          </a:p>
          <a:p>
            <a:r>
              <a:rPr lang="es-MX" dirty="0"/>
              <a:t>El voto de la ciudadanía con residencia en el extranjero, </a:t>
            </a:r>
            <a:r>
              <a:rPr lang="es-MX" b="1" dirty="0"/>
              <a:t>solo será aplicable</a:t>
            </a:r>
            <a:r>
              <a:rPr lang="es-MX" dirty="0"/>
              <a:t> para la elección de la </a:t>
            </a:r>
            <a:r>
              <a:rPr lang="es-MX" b="1" dirty="0"/>
              <a:t>gubernatura</a:t>
            </a:r>
            <a:r>
              <a:rPr lang="es-MX" dirty="0"/>
              <a:t> y se sujetará a lo establecido en la Constitución Política, la Constitución Local, las Leyes Generales y las determinaciones que para tal efecto emita el Instituto.</a:t>
            </a:r>
          </a:p>
        </p:txBody>
      </p:sp>
    </p:spTree>
    <p:extLst>
      <p:ext uri="{BB962C8B-B14F-4D97-AF65-F5344CB8AC3E}">
        <p14:creationId xmlns:p14="http://schemas.microsoft.com/office/powerpoint/2010/main" val="16247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Fases de la implementación</a:t>
            </a:r>
            <a:endParaRPr lang="es-MX" dirty="0"/>
          </a:p>
        </p:txBody>
      </p:sp>
      <p:pic>
        <p:nvPicPr>
          <p:cNvPr id="4" name="Imagen 3"/>
          <p:cNvPicPr>
            <a:picLocks noChangeAspect="1"/>
          </p:cNvPicPr>
          <p:nvPr/>
        </p:nvPicPr>
        <p:blipFill rotWithShape="1">
          <a:blip r:embed="rId3"/>
          <a:srcRect b="46342"/>
          <a:stretch/>
        </p:blipFill>
        <p:spPr>
          <a:xfrm>
            <a:off x="1745036" y="3284984"/>
            <a:ext cx="9155956" cy="1584176"/>
          </a:xfrm>
          <a:prstGeom prst="rect">
            <a:avLst/>
          </a:prstGeom>
        </p:spPr>
      </p:pic>
    </p:spTree>
    <p:extLst>
      <p:ext uri="{BB962C8B-B14F-4D97-AF65-F5344CB8AC3E}">
        <p14:creationId xmlns:p14="http://schemas.microsoft.com/office/powerpoint/2010/main" val="28220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Registro y conformación de la Lista Nominal </a:t>
            </a:r>
            <a:endParaRPr lang="es-MX" dirty="0"/>
          </a:p>
        </p:txBody>
      </p:sp>
      <p:sp>
        <p:nvSpPr>
          <p:cNvPr id="3" name="Marcador de contenido 2"/>
          <p:cNvSpPr>
            <a:spLocks noGrp="1"/>
          </p:cNvSpPr>
          <p:nvPr>
            <p:ph idx="1"/>
          </p:nvPr>
        </p:nvSpPr>
        <p:spPr/>
        <p:txBody>
          <a:bodyPr/>
          <a:lstStyle/>
          <a:p>
            <a:r>
              <a:rPr lang="es-MX" dirty="0" smtClean="0"/>
              <a:t>La conformación de lista nominal de electores residentes en el extranjero  se llevará a cabo del 1 de septiembre de 2020-abril 2021</a:t>
            </a:r>
          </a:p>
          <a:p>
            <a:r>
              <a:rPr lang="es-MX" dirty="0" smtClean="0"/>
              <a:t>Si no cuenta con credencial para votar</a:t>
            </a:r>
          </a:p>
          <a:p>
            <a:pPr lvl="1"/>
            <a:r>
              <a:rPr lang="es-MX" dirty="0" smtClean="0"/>
              <a:t>Realizar trámite para obtener la Credencial para Votar desde el Extranjero</a:t>
            </a:r>
          </a:p>
          <a:p>
            <a:pPr lvl="1"/>
            <a:r>
              <a:rPr lang="es-MX" dirty="0" smtClean="0"/>
              <a:t>Confirmar recepción hasta antes del 10 de marzo de 2021.</a:t>
            </a:r>
          </a:p>
          <a:p>
            <a:pPr lvl="1"/>
            <a:r>
              <a:rPr lang="es-MX" dirty="0" smtClean="0"/>
              <a:t>Elegir la modalidad de votación (Postal o Electrónica)</a:t>
            </a:r>
          </a:p>
          <a:p>
            <a:r>
              <a:rPr lang="es-MX" dirty="0"/>
              <a:t>Si </a:t>
            </a:r>
            <a:r>
              <a:rPr lang="es-MX" dirty="0" smtClean="0"/>
              <a:t>ya </a:t>
            </a:r>
            <a:r>
              <a:rPr lang="es-MX" dirty="0"/>
              <a:t>cuenta con credencial para votar</a:t>
            </a:r>
          </a:p>
          <a:p>
            <a:pPr lvl="1"/>
            <a:r>
              <a:rPr lang="es-MX" dirty="0" smtClean="0"/>
              <a:t>Solicitar su inscripción a la Lista Nominal de Electores Residentes en el Extranjero</a:t>
            </a:r>
          </a:p>
          <a:p>
            <a:pPr lvl="1"/>
            <a:endParaRPr lang="es-MX" dirty="0" smtClean="0"/>
          </a:p>
          <a:p>
            <a:pPr lvl="1"/>
            <a:endParaRPr lang="es-MX" dirty="0" smtClean="0"/>
          </a:p>
          <a:p>
            <a:endParaRPr lang="es-MX" dirty="0" smtClean="0"/>
          </a:p>
          <a:p>
            <a:endParaRPr lang="es-MX" dirty="0"/>
          </a:p>
        </p:txBody>
      </p:sp>
    </p:spTree>
    <p:extLst>
      <p:ext uri="{BB962C8B-B14F-4D97-AF65-F5344CB8AC3E}">
        <p14:creationId xmlns:p14="http://schemas.microsoft.com/office/powerpoint/2010/main" val="18601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10116614" cy="1143000"/>
          </a:xfrm>
        </p:spPr>
        <p:txBody>
          <a:bodyPr/>
          <a:lstStyle/>
          <a:p>
            <a:r>
              <a:rPr lang="es-MX" dirty="0" smtClean="0"/>
              <a:t>Organización para la emisión del voto electrónico </a:t>
            </a:r>
            <a:endParaRPr lang="es-MX" dirty="0"/>
          </a:p>
        </p:txBody>
      </p:sp>
      <p:sp>
        <p:nvSpPr>
          <p:cNvPr id="3" name="Marcador de contenido 2"/>
          <p:cNvSpPr>
            <a:spLocks noGrp="1"/>
          </p:cNvSpPr>
          <p:nvPr>
            <p:ph idx="1"/>
          </p:nvPr>
        </p:nvSpPr>
        <p:spPr>
          <a:xfrm>
            <a:off x="1522414" y="1828800"/>
            <a:ext cx="9601200" cy="4624536"/>
          </a:xfrm>
        </p:spPr>
        <p:txBody>
          <a:bodyPr/>
          <a:lstStyle/>
          <a:p>
            <a:r>
              <a:rPr lang="es-MX" dirty="0" smtClean="0"/>
              <a:t>Puesta a punto del sistema de voto electrónico por internet (SIVEI)</a:t>
            </a:r>
          </a:p>
          <a:p>
            <a:r>
              <a:rPr lang="es-MX" dirty="0" smtClean="0"/>
              <a:t>Envío de claves de acceso por correo electrónico</a:t>
            </a:r>
          </a:p>
          <a:p>
            <a:pPr lvl="1"/>
            <a:r>
              <a:rPr lang="es-MX" dirty="0" smtClean="0"/>
              <a:t>Nombre de usuario</a:t>
            </a:r>
          </a:p>
          <a:p>
            <a:pPr lvl="1"/>
            <a:r>
              <a:rPr lang="es-MX" dirty="0" smtClean="0"/>
              <a:t>Liga de acceso única con datos cifrados</a:t>
            </a:r>
          </a:p>
          <a:p>
            <a:r>
              <a:rPr lang="es-MX" dirty="0" smtClean="0"/>
              <a:t>Apertura del periodo de votación</a:t>
            </a:r>
          </a:p>
          <a:p>
            <a:pPr lvl="1"/>
            <a:r>
              <a:rPr lang="es-MX" dirty="0" smtClean="0"/>
              <a:t>22 de mayo (</a:t>
            </a:r>
            <a:r>
              <a:rPr lang="es-MX" dirty="0"/>
              <a:t>20:00 </a:t>
            </a:r>
            <a:r>
              <a:rPr lang="es-MX" dirty="0" smtClean="0"/>
              <a:t>horas) al 6 de junio (</a:t>
            </a:r>
            <a:r>
              <a:rPr lang="es-MX" dirty="0"/>
              <a:t>18:00 </a:t>
            </a:r>
            <a:r>
              <a:rPr lang="es-MX" dirty="0" smtClean="0"/>
              <a:t>horas)</a:t>
            </a:r>
          </a:p>
          <a:p>
            <a:r>
              <a:rPr lang="es-MX" dirty="0" smtClean="0"/>
              <a:t>Capacitación Electoral</a:t>
            </a:r>
          </a:p>
          <a:p>
            <a:pPr lvl="1"/>
            <a:r>
              <a:rPr lang="es-MX" dirty="0" smtClean="0"/>
              <a:t>Integración de las MEC Electrónicas </a:t>
            </a:r>
          </a:p>
          <a:p>
            <a:pPr lvl="1"/>
            <a:r>
              <a:rPr lang="es-MX" dirty="0"/>
              <a:t>3 funcionarios </a:t>
            </a:r>
            <a:r>
              <a:rPr lang="es-MX" dirty="0" smtClean="0"/>
              <a:t>insaculados (</a:t>
            </a:r>
            <a:r>
              <a:rPr lang="es-MX" dirty="0" err="1"/>
              <a:t>presidente+secretario+escrutador</a:t>
            </a:r>
            <a:r>
              <a:rPr lang="es-MX" dirty="0" smtClean="0"/>
              <a:t>)</a:t>
            </a:r>
          </a:p>
          <a:p>
            <a:pPr lvl="1"/>
            <a:endParaRPr lang="es-MX" dirty="0" smtClean="0"/>
          </a:p>
          <a:p>
            <a:pPr lvl="1"/>
            <a:endParaRPr lang="es-MX" dirty="0" smtClean="0"/>
          </a:p>
          <a:p>
            <a:pPr lvl="1"/>
            <a:endParaRPr lang="es-MX" dirty="0" smtClean="0"/>
          </a:p>
          <a:p>
            <a:pPr lvl="1"/>
            <a:endParaRPr lang="es-MX" dirty="0" smtClean="0"/>
          </a:p>
          <a:p>
            <a:endParaRPr lang="es-MX" dirty="0" smtClean="0"/>
          </a:p>
          <a:p>
            <a:endParaRPr lang="es-MX" dirty="0"/>
          </a:p>
        </p:txBody>
      </p:sp>
    </p:spTree>
    <p:extLst>
      <p:ext uri="{BB962C8B-B14F-4D97-AF65-F5344CB8AC3E}">
        <p14:creationId xmlns:p14="http://schemas.microsoft.com/office/powerpoint/2010/main" val="296169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para la emisión del voto </a:t>
            </a:r>
            <a:r>
              <a:rPr lang="es-MX" dirty="0" smtClean="0"/>
              <a:t>postal</a:t>
            </a:r>
            <a:endParaRPr lang="es-MX" dirty="0"/>
          </a:p>
        </p:txBody>
      </p:sp>
      <p:sp>
        <p:nvSpPr>
          <p:cNvPr id="3" name="Marcador de contenido 2"/>
          <p:cNvSpPr>
            <a:spLocks noGrp="1"/>
          </p:cNvSpPr>
          <p:nvPr>
            <p:ph idx="1"/>
          </p:nvPr>
        </p:nvSpPr>
        <p:spPr>
          <a:xfrm>
            <a:off x="1522414" y="1828800"/>
            <a:ext cx="9601200" cy="4624536"/>
          </a:xfrm>
        </p:spPr>
        <p:txBody>
          <a:bodyPr>
            <a:normAutofit/>
          </a:bodyPr>
          <a:lstStyle/>
          <a:p>
            <a:r>
              <a:rPr lang="es-MX" dirty="0" smtClean="0"/>
              <a:t>Preparación e integración de paquetes electorales postales</a:t>
            </a:r>
          </a:p>
          <a:p>
            <a:pPr lvl="1"/>
            <a:r>
              <a:rPr lang="es-MX" dirty="0" smtClean="0"/>
              <a:t>Boleta electoral, Instructivo, 3 sobres</a:t>
            </a:r>
          </a:p>
          <a:p>
            <a:r>
              <a:rPr lang="es-MX" dirty="0" smtClean="0"/>
              <a:t>Envío de paquetes por mensajería (21 abril 2021 al 10 de mayo)</a:t>
            </a:r>
          </a:p>
          <a:p>
            <a:r>
              <a:rPr lang="es-MX" dirty="0" smtClean="0"/>
              <a:t>Recepción de sobres voto (hasta las 18:00 horas del 5 de junio)</a:t>
            </a:r>
          </a:p>
          <a:p>
            <a:r>
              <a:rPr lang="es-MX" dirty="0" smtClean="0"/>
              <a:t>Clasificación y resguardo de sobres voto</a:t>
            </a:r>
          </a:p>
          <a:p>
            <a:r>
              <a:rPr lang="es-MX" dirty="0" smtClean="0"/>
              <a:t>Capacitación Electoral</a:t>
            </a:r>
          </a:p>
          <a:p>
            <a:pPr lvl="1"/>
            <a:r>
              <a:rPr lang="es-MX" dirty="0" smtClean="0"/>
              <a:t>Integración de MEC (750 votos)</a:t>
            </a:r>
          </a:p>
          <a:p>
            <a:pPr lvl="1"/>
            <a:r>
              <a:rPr lang="es-MX" dirty="0" smtClean="0"/>
              <a:t>6 </a:t>
            </a:r>
            <a:r>
              <a:rPr lang="es-MX" dirty="0"/>
              <a:t>funcionarios insaculados </a:t>
            </a:r>
            <a:r>
              <a:rPr lang="es-MX" dirty="0" smtClean="0"/>
              <a:t>(1 presidente+ 1 secretario+ 2 escrutadores + 2 suplentes)</a:t>
            </a:r>
            <a:endParaRPr lang="es-MX" dirty="0"/>
          </a:p>
          <a:p>
            <a:pPr lvl="1"/>
            <a:endParaRPr lang="es-MX" dirty="0" smtClean="0"/>
          </a:p>
          <a:p>
            <a:pPr marL="279082" lvl="1" indent="0">
              <a:buNone/>
            </a:pPr>
            <a:endParaRPr lang="es-MX" dirty="0" smtClean="0"/>
          </a:p>
          <a:p>
            <a:pPr lvl="1"/>
            <a:endParaRPr lang="es-MX" dirty="0" smtClean="0"/>
          </a:p>
          <a:p>
            <a:pPr lvl="1"/>
            <a:endParaRPr lang="es-MX" dirty="0" smtClean="0"/>
          </a:p>
          <a:p>
            <a:pPr lvl="1"/>
            <a:endParaRPr lang="es-MX" dirty="0" smtClean="0"/>
          </a:p>
          <a:p>
            <a:endParaRPr lang="es-MX" dirty="0" smtClean="0"/>
          </a:p>
          <a:p>
            <a:endParaRPr lang="es-MX" dirty="0"/>
          </a:p>
        </p:txBody>
      </p:sp>
    </p:spTree>
    <p:extLst>
      <p:ext uri="{BB962C8B-B14F-4D97-AF65-F5344CB8AC3E}">
        <p14:creationId xmlns:p14="http://schemas.microsoft.com/office/powerpoint/2010/main" val="357406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413892" y="1235358"/>
            <a:ext cx="10067934" cy="5621263"/>
          </a:xfrm>
          <a:prstGeom prst="rect">
            <a:avLst/>
          </a:prstGeom>
        </p:spPr>
      </p:pic>
    </p:spTree>
    <p:extLst>
      <p:ext uri="{BB962C8B-B14F-4D97-AF65-F5344CB8AC3E}">
        <p14:creationId xmlns:p14="http://schemas.microsoft.com/office/powerpoint/2010/main" val="318287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D3DD-32BE-AB45-AE03-B9087973D1BF}"/>
              </a:ext>
            </a:extLst>
          </p:cNvPr>
          <p:cNvSpPr>
            <a:spLocks noGrp="1"/>
          </p:cNvSpPr>
          <p:nvPr>
            <p:ph type="ctrTitle"/>
          </p:nvPr>
        </p:nvSpPr>
        <p:spPr/>
        <p:txBody>
          <a:bodyPr/>
          <a:lstStyle/>
          <a:p>
            <a:r>
              <a:rPr lang="es-MX" dirty="0" smtClean="0"/>
              <a:t>Gracias</a:t>
            </a:r>
            <a:endParaRPr lang="es-MX" dirty="0"/>
          </a:p>
        </p:txBody>
      </p:sp>
      <p:sp>
        <p:nvSpPr>
          <p:cNvPr id="3" name="Subtítulo 2">
            <a:extLst>
              <a:ext uri="{FF2B5EF4-FFF2-40B4-BE49-F238E27FC236}">
                <a16:creationId xmlns:a16="http://schemas.microsoft.com/office/drawing/2014/main" id="{EAC00654-50ED-BC41-B015-34743E8938AB}"/>
              </a:ext>
            </a:extLst>
          </p:cNvPr>
          <p:cNvSpPr>
            <a:spLocks noGrp="1"/>
          </p:cNvSpPr>
          <p:nvPr>
            <p:ph type="subTitle" idx="1"/>
          </p:nvPr>
        </p:nvSpPr>
        <p:spPr/>
        <p:txBody>
          <a:bodyPr/>
          <a:lstStyle/>
          <a:p>
            <a:r>
              <a:rPr lang="es-MX" dirty="0"/>
              <a:t>Curso en Materia Electoral</a:t>
            </a:r>
          </a:p>
        </p:txBody>
      </p:sp>
    </p:spTree>
    <p:extLst>
      <p:ext uri="{BB962C8B-B14F-4D97-AF65-F5344CB8AC3E}">
        <p14:creationId xmlns:p14="http://schemas.microsoft.com/office/powerpoint/2010/main" val="260897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44812-AFC0-FE4F-9E67-E7433AB513EA}"/>
              </a:ext>
            </a:extLst>
          </p:cNvPr>
          <p:cNvSpPr>
            <a:spLocks noGrp="1"/>
          </p:cNvSpPr>
          <p:nvPr>
            <p:ph type="title"/>
          </p:nvPr>
        </p:nvSpPr>
        <p:spPr/>
        <p:txBody>
          <a:bodyPr/>
          <a:lstStyle/>
          <a:p>
            <a:r>
              <a:rPr lang="es-MX" dirty="0"/>
              <a:t>¿Qué es?</a:t>
            </a:r>
          </a:p>
        </p:txBody>
      </p:sp>
      <p:sp>
        <p:nvSpPr>
          <p:cNvPr id="3" name="Marcador de contenido 2">
            <a:extLst>
              <a:ext uri="{FF2B5EF4-FFF2-40B4-BE49-F238E27FC236}">
                <a16:creationId xmlns:a16="http://schemas.microsoft.com/office/drawing/2014/main" id="{ED23D71D-3B89-344D-8DB5-4502062BF891}"/>
              </a:ext>
            </a:extLst>
          </p:cNvPr>
          <p:cNvSpPr>
            <a:spLocks noGrp="1"/>
          </p:cNvSpPr>
          <p:nvPr>
            <p:ph idx="1"/>
          </p:nvPr>
        </p:nvSpPr>
        <p:spPr/>
        <p:txBody>
          <a:bodyPr/>
          <a:lstStyle/>
          <a:p>
            <a:r>
              <a:rPr lang="es-MX" sz="2400" dirty="0"/>
              <a:t>Electoral</a:t>
            </a:r>
          </a:p>
          <a:p>
            <a:pPr lvl="1"/>
            <a:r>
              <a:rPr lang="es-MX" sz="2400" dirty="0"/>
              <a:t>Lo que es relativo a las elecciones (RAE)</a:t>
            </a:r>
          </a:p>
          <a:p>
            <a:endParaRPr lang="es-MX" dirty="0"/>
          </a:p>
        </p:txBody>
      </p:sp>
      <p:pic>
        <p:nvPicPr>
          <p:cNvPr id="2050" name="Picture 2" descr="Elecciones 2018 en México">
            <a:extLst>
              <a:ext uri="{FF2B5EF4-FFF2-40B4-BE49-F238E27FC236}">
                <a16:creationId xmlns:a16="http://schemas.microsoft.com/office/drawing/2014/main" id="{EC6D7F5F-3798-D845-823B-19D2286C0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092" y="3645024"/>
            <a:ext cx="5416427" cy="183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FCD05-C560-3143-BDF1-C04452CF0FE3}"/>
              </a:ext>
            </a:extLst>
          </p:cNvPr>
          <p:cNvSpPr>
            <a:spLocks noGrp="1"/>
          </p:cNvSpPr>
          <p:nvPr>
            <p:ph type="title"/>
          </p:nvPr>
        </p:nvSpPr>
        <p:spPr/>
        <p:txBody>
          <a:bodyPr/>
          <a:lstStyle/>
          <a:p>
            <a:r>
              <a:rPr lang="es-MX" dirty="0"/>
              <a:t>Proceso Electoral</a:t>
            </a:r>
          </a:p>
        </p:txBody>
      </p:sp>
      <p:sp>
        <p:nvSpPr>
          <p:cNvPr id="3" name="Marcador de contenido 2">
            <a:extLst>
              <a:ext uri="{FF2B5EF4-FFF2-40B4-BE49-F238E27FC236}">
                <a16:creationId xmlns:a16="http://schemas.microsoft.com/office/drawing/2014/main" id="{8E307D56-27E7-994E-8915-2024EB9644D0}"/>
              </a:ext>
            </a:extLst>
          </p:cNvPr>
          <p:cNvSpPr>
            <a:spLocks noGrp="1"/>
          </p:cNvSpPr>
          <p:nvPr>
            <p:ph idx="1"/>
          </p:nvPr>
        </p:nvSpPr>
        <p:spPr/>
        <p:txBody>
          <a:bodyPr>
            <a:normAutofit/>
          </a:bodyPr>
          <a:lstStyle/>
          <a:p>
            <a:pPr algn="just"/>
            <a:r>
              <a:rPr lang="es-MX" sz="2400" b="1" dirty="0"/>
              <a:t>Conjunto de actos</a:t>
            </a:r>
            <a:r>
              <a:rPr lang="es-MX" sz="2400" dirty="0"/>
              <a:t> ordenados por la Constitución, la Ley General y demás normatividad aplicable, realizado por las </a:t>
            </a:r>
            <a:r>
              <a:rPr lang="es-MX" sz="2400" b="1" dirty="0"/>
              <a:t>Autoridades Electorales</a:t>
            </a:r>
            <a:r>
              <a:rPr lang="es-MX" sz="2400" dirty="0"/>
              <a:t>, los </a:t>
            </a:r>
            <a:r>
              <a:rPr lang="es-MX" sz="2400" b="1" dirty="0"/>
              <a:t>partidos políticos</a:t>
            </a:r>
            <a:r>
              <a:rPr lang="es-MX" sz="2400" dirty="0"/>
              <a:t> así como por la </a:t>
            </a:r>
            <a:r>
              <a:rPr lang="es-MX" sz="2400" b="1" dirty="0"/>
              <a:t>ciudadanía</a:t>
            </a:r>
            <a:r>
              <a:rPr lang="es-MX" sz="2400" dirty="0"/>
              <a:t>, que tiene por objeto la </a:t>
            </a:r>
            <a:r>
              <a:rPr lang="es-MX" sz="2400" b="1" dirty="0"/>
              <a:t>renovación periódica</a:t>
            </a:r>
            <a:r>
              <a:rPr lang="es-MX" sz="2400" dirty="0"/>
              <a:t> de las personas que integran los </a:t>
            </a:r>
            <a:r>
              <a:rPr lang="es-MX" sz="2400" b="1" dirty="0"/>
              <a:t>Poderes Legislativo y Ejecutivo</a:t>
            </a:r>
            <a:r>
              <a:rPr lang="es-MX" sz="2400" dirty="0"/>
              <a:t>, e integrantes de los </a:t>
            </a:r>
            <a:r>
              <a:rPr lang="es-MX" sz="2400" b="1" dirty="0"/>
              <a:t>ayuntamientos (92 LEEQ).</a:t>
            </a:r>
            <a:endParaRPr lang="es-MX" sz="2400" dirty="0"/>
          </a:p>
        </p:txBody>
      </p:sp>
      <p:pic>
        <p:nvPicPr>
          <p:cNvPr id="6" name="Picture 2" descr="Diferencias entre Flujo de trabajo (workflow) y Proceso | ISOL">
            <a:extLst>
              <a:ext uri="{FF2B5EF4-FFF2-40B4-BE49-F238E27FC236}">
                <a16:creationId xmlns:a16="http://schemas.microsoft.com/office/drawing/2014/main" id="{F2B238BF-7754-8649-BB27-1283B814A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4" y="4307590"/>
            <a:ext cx="3779910" cy="2047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lecciones 2018 en México">
            <a:extLst>
              <a:ext uri="{FF2B5EF4-FFF2-40B4-BE49-F238E27FC236}">
                <a16:creationId xmlns:a16="http://schemas.microsoft.com/office/drawing/2014/main" id="{A1B7E3EE-AAB4-E146-BD38-E124A2930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736" y="4653136"/>
            <a:ext cx="4086284" cy="1382058"/>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a:extLst>
              <a:ext uri="{FF2B5EF4-FFF2-40B4-BE49-F238E27FC236}">
                <a16:creationId xmlns:a16="http://schemas.microsoft.com/office/drawing/2014/main" id="{0B1B8AF7-D8EF-F847-B59A-F58C226BF708}"/>
              </a:ext>
            </a:extLst>
          </p:cNvPr>
          <p:cNvSpPr/>
          <p:nvPr/>
        </p:nvSpPr>
        <p:spPr>
          <a:xfrm>
            <a:off x="5806380" y="4935176"/>
            <a:ext cx="1512168" cy="79208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dirty="0"/>
          </a:p>
        </p:txBody>
      </p:sp>
    </p:spTree>
    <p:extLst>
      <p:ext uri="{BB962C8B-B14F-4D97-AF65-F5344CB8AC3E}">
        <p14:creationId xmlns:p14="http://schemas.microsoft.com/office/powerpoint/2010/main" val="327847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645AC-FE71-DB47-8907-51298BA4D268}"/>
              </a:ext>
            </a:extLst>
          </p:cNvPr>
          <p:cNvSpPr>
            <a:spLocks noGrp="1"/>
          </p:cNvSpPr>
          <p:nvPr>
            <p:ph type="title"/>
          </p:nvPr>
        </p:nvSpPr>
        <p:spPr/>
        <p:txBody>
          <a:bodyPr/>
          <a:lstStyle/>
          <a:p>
            <a:r>
              <a:rPr lang="es-MX" dirty="0"/>
              <a:t>¿Cuándo?</a:t>
            </a:r>
          </a:p>
        </p:txBody>
      </p:sp>
      <p:grpSp>
        <p:nvGrpSpPr>
          <p:cNvPr id="5" name="Grupo 4">
            <a:extLst>
              <a:ext uri="{FF2B5EF4-FFF2-40B4-BE49-F238E27FC236}">
                <a16:creationId xmlns:a16="http://schemas.microsoft.com/office/drawing/2014/main" id="{669F1AB8-4C95-6949-9F5F-FD2CBF413852}"/>
              </a:ext>
            </a:extLst>
          </p:cNvPr>
          <p:cNvGrpSpPr/>
          <p:nvPr/>
        </p:nvGrpSpPr>
        <p:grpSpPr>
          <a:xfrm>
            <a:off x="765820" y="2999982"/>
            <a:ext cx="3915816" cy="1827584"/>
            <a:chOff x="765820" y="2999982"/>
            <a:chExt cx="3915816" cy="1827584"/>
          </a:xfrm>
        </p:grpSpPr>
        <p:pic>
          <p:nvPicPr>
            <p:cNvPr id="4098" name="Picture 2" descr="16 De Octubre De Calendario En El Fondo Blanco. Ilustración 3D. Fotos,  Retratos, Imágenes Y Fotografía De Archivo Libres De Derecho. Image  63681081.">
              <a:extLst>
                <a:ext uri="{FF2B5EF4-FFF2-40B4-BE49-F238E27FC236}">
                  <a16:creationId xmlns:a16="http://schemas.microsoft.com/office/drawing/2014/main" id="{915E3B6B-6E32-B545-921E-28D8018447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20" y="2999982"/>
              <a:ext cx="1769786" cy="17697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1 De Octubre De Calendario En El Fondo Blanco. Ilustración 3D. Fotos,  Retratos, Imágenes Y Fotografía De Archivo Libres De Derecho. Image  63680876.">
              <a:extLst>
                <a:ext uri="{FF2B5EF4-FFF2-40B4-BE49-F238E27FC236}">
                  <a16:creationId xmlns:a16="http://schemas.microsoft.com/office/drawing/2014/main" id="{3C48ED55-54C7-0A44-B8BF-AD9EE328B6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4052" y="2999982"/>
              <a:ext cx="1827584" cy="18275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Diagrama 3">
            <a:extLst>
              <a:ext uri="{FF2B5EF4-FFF2-40B4-BE49-F238E27FC236}">
                <a16:creationId xmlns:a16="http://schemas.microsoft.com/office/drawing/2014/main" id="{D4353473-9193-854F-A540-07593E3C6517}"/>
              </a:ext>
            </a:extLst>
          </p:cNvPr>
          <p:cNvGraphicFramePr/>
          <p:nvPr>
            <p:extLst>
              <p:ext uri="{D42A27DB-BD31-4B8C-83A1-F6EECF244321}">
                <p14:modId xmlns:p14="http://schemas.microsoft.com/office/powerpoint/2010/main" val="4113183592"/>
              </p:ext>
            </p:extLst>
          </p:nvPr>
        </p:nvGraphicFramePr>
        <p:xfrm>
          <a:off x="5482952" y="1988840"/>
          <a:ext cx="6223181" cy="4148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792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42B52-9BBE-B047-9DD4-A5DB99ECB866}"/>
              </a:ext>
            </a:extLst>
          </p:cNvPr>
          <p:cNvSpPr>
            <a:spLocks noGrp="1"/>
          </p:cNvSpPr>
          <p:nvPr>
            <p:ph type="title"/>
          </p:nvPr>
        </p:nvSpPr>
        <p:spPr/>
        <p:txBody>
          <a:bodyPr/>
          <a:lstStyle/>
          <a:p>
            <a:r>
              <a:rPr lang="es-MX" dirty="0"/>
              <a:t>Etapas del Proceso Electoral</a:t>
            </a:r>
          </a:p>
        </p:txBody>
      </p:sp>
      <p:sp>
        <p:nvSpPr>
          <p:cNvPr id="5" name="Forma libre 4"/>
          <p:cNvSpPr/>
          <p:nvPr/>
        </p:nvSpPr>
        <p:spPr>
          <a:xfrm>
            <a:off x="1943104" y="1829963"/>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Primera</a:t>
            </a:r>
            <a:endParaRPr lang="es-ES" sz="3300" kern="1200" dirty="0"/>
          </a:p>
        </p:txBody>
      </p:sp>
      <p:sp>
        <p:nvSpPr>
          <p:cNvPr id="6" name="Forma libre 5"/>
          <p:cNvSpPr/>
          <p:nvPr/>
        </p:nvSpPr>
        <p:spPr>
          <a:xfrm>
            <a:off x="4720654" y="1938511"/>
            <a:ext cx="6774358" cy="1059938"/>
          </a:xfrm>
          <a:custGeom>
            <a:avLst/>
            <a:gdLst>
              <a:gd name="connsiteX0" fmla="*/ 0 w 5982267"/>
              <a:gd name="connsiteY0" fmla="*/ 0 h 1059938"/>
              <a:gd name="connsiteX1" fmla="*/ 5452298 w 5982267"/>
              <a:gd name="connsiteY1" fmla="*/ 0 h 1059938"/>
              <a:gd name="connsiteX2" fmla="*/ 5982267 w 5982267"/>
              <a:gd name="connsiteY2" fmla="*/ 529969 h 1059938"/>
              <a:gd name="connsiteX3" fmla="*/ 5452298 w 5982267"/>
              <a:gd name="connsiteY3" fmla="*/ 1059938 h 1059938"/>
              <a:gd name="connsiteX4" fmla="*/ 0 w 5982267"/>
              <a:gd name="connsiteY4" fmla="*/ 1059938 h 1059938"/>
              <a:gd name="connsiteX5" fmla="*/ 529969 w 5982267"/>
              <a:gd name="connsiteY5" fmla="*/ 529969 h 1059938"/>
              <a:gd name="connsiteX6" fmla="*/ 0 w 5982267"/>
              <a:gd name="connsiteY6" fmla="*/ 0 h 105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7" h="1059938">
                <a:moveTo>
                  <a:pt x="0" y="0"/>
                </a:moveTo>
                <a:lnTo>
                  <a:pt x="5452298" y="0"/>
                </a:lnTo>
                <a:lnTo>
                  <a:pt x="5982267" y="529969"/>
                </a:lnTo>
                <a:lnTo>
                  <a:pt x="5452298" y="1059938"/>
                </a:lnTo>
                <a:lnTo>
                  <a:pt x="0" y="1059938"/>
                </a:lnTo>
                <a:lnTo>
                  <a:pt x="529969" y="52996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529" tIns="17780" rIns="529969" bIns="17780" numCol="1" spcCol="1270" anchor="ctr" anchorCtr="0">
            <a:noAutofit/>
          </a:bodyPr>
          <a:lstStyle/>
          <a:p>
            <a:pPr lvl="0" algn="ctr" defTabSz="1244600">
              <a:lnSpc>
                <a:spcPct val="90000"/>
              </a:lnSpc>
              <a:spcBef>
                <a:spcPct val="0"/>
              </a:spcBef>
              <a:spcAft>
                <a:spcPct val="35000"/>
              </a:spcAft>
            </a:pPr>
            <a:r>
              <a:rPr lang="es-ES" sz="2800" kern="1200" dirty="0" smtClean="0"/>
              <a:t>Preparatoria de la Elección</a:t>
            </a:r>
            <a:endParaRPr lang="es-ES" sz="2800" kern="1200" dirty="0"/>
          </a:p>
        </p:txBody>
      </p:sp>
      <p:sp>
        <p:nvSpPr>
          <p:cNvPr id="7" name="Forma libre 6"/>
          <p:cNvSpPr/>
          <p:nvPr/>
        </p:nvSpPr>
        <p:spPr>
          <a:xfrm>
            <a:off x="1943104" y="3285782"/>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Segunda</a:t>
            </a:r>
            <a:endParaRPr lang="es-ES" sz="3300" kern="1200" dirty="0"/>
          </a:p>
        </p:txBody>
      </p:sp>
      <p:sp>
        <p:nvSpPr>
          <p:cNvPr id="9" name="Forma libre 8"/>
          <p:cNvSpPr/>
          <p:nvPr/>
        </p:nvSpPr>
        <p:spPr>
          <a:xfrm>
            <a:off x="1943104" y="4741602"/>
            <a:ext cx="3192586" cy="1277034"/>
          </a:xfrm>
          <a:custGeom>
            <a:avLst/>
            <a:gdLst>
              <a:gd name="connsiteX0" fmla="*/ 0 w 3192586"/>
              <a:gd name="connsiteY0" fmla="*/ 0 h 1277034"/>
              <a:gd name="connsiteX1" fmla="*/ 2554069 w 3192586"/>
              <a:gd name="connsiteY1" fmla="*/ 0 h 1277034"/>
              <a:gd name="connsiteX2" fmla="*/ 3192586 w 3192586"/>
              <a:gd name="connsiteY2" fmla="*/ 638517 h 1277034"/>
              <a:gd name="connsiteX3" fmla="*/ 2554069 w 3192586"/>
              <a:gd name="connsiteY3" fmla="*/ 1277034 h 1277034"/>
              <a:gd name="connsiteX4" fmla="*/ 0 w 3192586"/>
              <a:gd name="connsiteY4" fmla="*/ 1277034 h 1277034"/>
              <a:gd name="connsiteX5" fmla="*/ 638517 w 3192586"/>
              <a:gd name="connsiteY5" fmla="*/ 638517 h 1277034"/>
              <a:gd name="connsiteX6" fmla="*/ 0 w 3192586"/>
              <a:gd name="connsiteY6" fmla="*/ 0 h 12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586" h="1277034">
                <a:moveTo>
                  <a:pt x="0" y="0"/>
                </a:moveTo>
                <a:lnTo>
                  <a:pt x="2554069" y="0"/>
                </a:lnTo>
                <a:lnTo>
                  <a:pt x="3192586" y="638517"/>
                </a:lnTo>
                <a:lnTo>
                  <a:pt x="2554069" y="1277034"/>
                </a:lnTo>
                <a:lnTo>
                  <a:pt x="0" y="1277034"/>
                </a:lnTo>
                <a:lnTo>
                  <a:pt x="638517" y="63851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0427" tIns="20955" rIns="638517" bIns="20955" numCol="1" spcCol="1270" anchor="ctr" anchorCtr="0">
            <a:noAutofit/>
          </a:bodyPr>
          <a:lstStyle/>
          <a:p>
            <a:pPr lvl="0" algn="ctr" defTabSz="1466850">
              <a:lnSpc>
                <a:spcPct val="90000"/>
              </a:lnSpc>
              <a:spcBef>
                <a:spcPct val="0"/>
              </a:spcBef>
              <a:spcAft>
                <a:spcPct val="35000"/>
              </a:spcAft>
            </a:pPr>
            <a:r>
              <a:rPr lang="es-ES" sz="3300" kern="1200" dirty="0" smtClean="0"/>
              <a:t>Tercera</a:t>
            </a:r>
            <a:endParaRPr lang="es-ES" sz="3300" kern="1200" dirty="0"/>
          </a:p>
        </p:txBody>
      </p:sp>
    </p:spTree>
    <p:extLst>
      <p:ext uri="{BB962C8B-B14F-4D97-AF65-F5344CB8AC3E}">
        <p14:creationId xmlns:p14="http://schemas.microsoft.com/office/powerpoint/2010/main" val="21112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r>
              <a:rPr lang="es-MX" dirty="0" smtClean="0"/>
              <a:t>La integración y funcionamiento de los órganos electorales </a:t>
            </a:r>
            <a:r>
              <a:rPr lang="es-MX" dirty="0"/>
              <a:t>(Art. 95 </a:t>
            </a:r>
            <a:r>
              <a:rPr lang="es-MX" dirty="0" smtClean="0"/>
              <a:t>LEEQ</a:t>
            </a:r>
            <a:r>
              <a:rPr lang="es-MX" dirty="0"/>
              <a:t>)</a:t>
            </a:r>
            <a:endParaRPr lang="es-MX" dirty="0" smtClean="0"/>
          </a:p>
          <a:p>
            <a:endParaRPr lang="es-MX" dirty="0"/>
          </a:p>
          <a:p>
            <a:pPr marL="0" indent="0">
              <a:buNone/>
            </a:pPr>
            <a:endParaRPr lang="es-MX" dirty="0" smtClean="0"/>
          </a:p>
          <a:p>
            <a:pPr lvl="1"/>
            <a:endParaRPr lang="es-MX" dirty="0" smtClean="0"/>
          </a:p>
          <a:p>
            <a:pPr marL="0" indent="0">
              <a:buNone/>
            </a:pPr>
            <a:endParaRPr lang="es-MX" dirty="0" smtClean="0"/>
          </a:p>
          <a:p>
            <a:endParaRPr lang="es-MX" dirty="0"/>
          </a:p>
        </p:txBody>
      </p:sp>
      <p:sp>
        <p:nvSpPr>
          <p:cNvPr id="30" name="Forma libre 29"/>
          <p:cNvSpPr/>
          <p:nvPr/>
        </p:nvSpPr>
        <p:spPr>
          <a:xfrm>
            <a:off x="8498470" y="2446447"/>
            <a:ext cx="3148257" cy="1888954"/>
          </a:xfrm>
          <a:custGeom>
            <a:avLst/>
            <a:gdLst>
              <a:gd name="connsiteX0" fmla="*/ 0 w 3148257"/>
              <a:gd name="connsiteY0" fmla="*/ 0 h 1888954"/>
              <a:gd name="connsiteX1" fmla="*/ 3148257 w 3148257"/>
              <a:gd name="connsiteY1" fmla="*/ 0 h 1888954"/>
              <a:gd name="connsiteX2" fmla="*/ 3148257 w 3148257"/>
              <a:gd name="connsiteY2" fmla="*/ 1888954 h 1888954"/>
              <a:gd name="connsiteX3" fmla="*/ 0 w 3148257"/>
              <a:gd name="connsiteY3" fmla="*/ 1888954 h 1888954"/>
              <a:gd name="connsiteX4" fmla="*/ 0 w 3148257"/>
              <a:gd name="connsiteY4" fmla="*/ 0 h 188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257" h="1888954">
                <a:moveTo>
                  <a:pt x="0" y="0"/>
                </a:moveTo>
                <a:lnTo>
                  <a:pt x="3148257" y="0"/>
                </a:lnTo>
                <a:lnTo>
                  <a:pt x="3148257" y="1888954"/>
                </a:lnTo>
                <a:lnTo>
                  <a:pt x="0" y="1888954"/>
                </a:lnTo>
                <a:lnTo>
                  <a:pt x="0" y="0"/>
                </a:lnTo>
                <a:close/>
              </a:path>
            </a:pathLst>
          </a:cu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Consejos Distritales y Municipales</a:t>
            </a:r>
            <a:endParaRPr lang="es-ES" sz="3800" kern="1200" dirty="0"/>
          </a:p>
        </p:txBody>
      </p:sp>
      <p:sp>
        <p:nvSpPr>
          <p:cNvPr id="5" name="Rectángulo 4"/>
          <p:cNvSpPr/>
          <p:nvPr/>
        </p:nvSpPr>
        <p:spPr>
          <a:xfrm>
            <a:off x="1701924" y="2348880"/>
            <a:ext cx="6552728" cy="157310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Preparación, desarrollo y vigilancia de los procesos electorales en sus respectivos distritos y funciones</a:t>
            </a:r>
          </a:p>
          <a:p>
            <a:pPr algn="ctr"/>
            <a:endParaRPr lang="es-MX" dirty="0">
              <a:ln w="0">
                <a:solidFill>
                  <a:schemeClr val="bg1"/>
                </a:solidFill>
              </a:ln>
              <a:solidFill>
                <a:schemeClr val="bg1"/>
              </a:solidFill>
              <a:effectLst>
                <a:outerShdw blurRad="38100" dist="25400" dir="5400000" algn="ctr" rotWithShape="0">
                  <a:srgbClr val="6E747A">
                    <a:alpha val="43000"/>
                  </a:srgbClr>
                </a:outerShdw>
              </a:effectLst>
            </a:endParaRPr>
          </a:p>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Ejercen funciones sólo durante el Proceso Electoral</a:t>
            </a:r>
            <a:endParaRPr lang="es-MX" dirty="0">
              <a:ln w="0">
                <a:solidFill>
                  <a:schemeClr val="bg1"/>
                </a:solidFill>
              </a:ln>
              <a:solidFill>
                <a:schemeClr val="bg1"/>
              </a:solidFill>
              <a:effectLst>
                <a:outerShdw blurRad="38100" dist="25400" dir="5400000" algn="ctr" rotWithShape="0">
                  <a:srgbClr val="6E747A">
                    <a:alpha val="43000"/>
                  </a:srgbClr>
                </a:outerShdw>
              </a:effectLst>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442" y="4026843"/>
            <a:ext cx="900791" cy="1165651"/>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298" y="4112435"/>
            <a:ext cx="844631" cy="973290"/>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149" y="4026843"/>
            <a:ext cx="900791" cy="1165651"/>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220" y="4112435"/>
            <a:ext cx="844631" cy="973290"/>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945" y="4021657"/>
            <a:ext cx="900791" cy="1165651"/>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234" y="4083510"/>
            <a:ext cx="844631" cy="973290"/>
          </a:xfrm>
          <a:prstGeom prst="rect">
            <a:avLst/>
          </a:prstGeom>
        </p:spPr>
      </p:pic>
      <p:sp>
        <p:nvSpPr>
          <p:cNvPr id="22" name="Rectángulo 21"/>
          <p:cNvSpPr/>
          <p:nvPr/>
        </p:nvSpPr>
        <p:spPr>
          <a:xfrm>
            <a:off x="1757166" y="5152251"/>
            <a:ext cx="6552728" cy="8675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5 consejerías electorales + 1 Secretaría Técnica</a:t>
            </a:r>
          </a:p>
          <a:p>
            <a:r>
              <a:rPr lang="es-MX" dirty="0" smtClean="0">
                <a:ln w="0">
                  <a:solidFill>
                    <a:schemeClr val="bg1"/>
                  </a:solidFill>
                </a:ln>
                <a:solidFill>
                  <a:schemeClr val="bg1"/>
                </a:solidFill>
                <a:effectLst>
                  <a:outerShdw blurRad="38100" dist="25400" dir="5400000" algn="ctr" rotWithShape="0">
                    <a:srgbClr val="6E747A">
                      <a:alpha val="43000"/>
                    </a:srgbClr>
                  </a:outerShdw>
                </a:effectLst>
              </a:rPr>
              <a:t>              (hasta 5 suplentes)</a:t>
            </a:r>
          </a:p>
        </p:txBody>
      </p:sp>
      <p:sp>
        <p:nvSpPr>
          <p:cNvPr id="28" name="Rectángulo 27"/>
          <p:cNvSpPr/>
          <p:nvPr/>
        </p:nvSpPr>
        <p:spPr>
          <a:xfrm>
            <a:off x="1757166" y="6090521"/>
            <a:ext cx="6552728" cy="54020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Representaciones de los partidos políticos y Candidaturas Independientes</a:t>
            </a:r>
          </a:p>
        </p:txBody>
      </p:sp>
    </p:spTree>
    <p:extLst>
      <p:ext uri="{BB962C8B-B14F-4D97-AF65-F5344CB8AC3E}">
        <p14:creationId xmlns:p14="http://schemas.microsoft.com/office/powerpoint/2010/main" val="372951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0" name="Forma libre 29"/>
          <p:cNvSpPr/>
          <p:nvPr/>
        </p:nvSpPr>
        <p:spPr>
          <a:xfrm>
            <a:off x="8498470" y="2446447"/>
            <a:ext cx="3148257" cy="1888954"/>
          </a:xfrm>
          <a:custGeom>
            <a:avLst/>
            <a:gdLst>
              <a:gd name="connsiteX0" fmla="*/ 0 w 3148257"/>
              <a:gd name="connsiteY0" fmla="*/ 0 h 1888954"/>
              <a:gd name="connsiteX1" fmla="*/ 3148257 w 3148257"/>
              <a:gd name="connsiteY1" fmla="*/ 0 h 1888954"/>
              <a:gd name="connsiteX2" fmla="*/ 3148257 w 3148257"/>
              <a:gd name="connsiteY2" fmla="*/ 1888954 h 1888954"/>
              <a:gd name="connsiteX3" fmla="*/ 0 w 3148257"/>
              <a:gd name="connsiteY3" fmla="*/ 1888954 h 1888954"/>
              <a:gd name="connsiteX4" fmla="*/ 0 w 3148257"/>
              <a:gd name="connsiteY4" fmla="*/ 0 h 188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257" h="1888954">
                <a:moveTo>
                  <a:pt x="0" y="0"/>
                </a:moveTo>
                <a:lnTo>
                  <a:pt x="3148257" y="0"/>
                </a:lnTo>
                <a:lnTo>
                  <a:pt x="3148257" y="1888954"/>
                </a:lnTo>
                <a:lnTo>
                  <a:pt x="0" y="1888954"/>
                </a:lnTo>
                <a:lnTo>
                  <a:pt x="0" y="0"/>
                </a:lnTo>
                <a:close/>
              </a:path>
            </a:pathLst>
          </a:cu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Consejos Distritales y Municipales</a:t>
            </a:r>
            <a:endParaRPr lang="es-ES" sz="3800" kern="1200" dirty="0"/>
          </a:p>
        </p:txBody>
      </p:sp>
      <p:sp>
        <p:nvSpPr>
          <p:cNvPr id="5" name="Rectángulo 4"/>
          <p:cNvSpPr/>
          <p:nvPr/>
        </p:nvSpPr>
        <p:spPr>
          <a:xfrm>
            <a:off x="1701924" y="2348880"/>
            <a:ext cx="6552728" cy="4320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27 Consejos Distritales y Municipales</a:t>
            </a:r>
            <a:endParaRPr lang="es-MX" dirty="0">
              <a:ln w="0">
                <a:solidFill>
                  <a:schemeClr val="bg1"/>
                </a:solidFill>
              </a:ln>
              <a:solidFill>
                <a:schemeClr val="bg1"/>
              </a:solidFill>
              <a:effectLst>
                <a:outerShdw blurRad="38100" dist="25400" dir="5400000" algn="ctr" rotWithShape="0">
                  <a:srgbClr val="6E747A">
                    <a:alpha val="43000"/>
                  </a:srgbClr>
                </a:outerShdw>
              </a:effectLst>
            </a:endParaRPr>
          </a:p>
        </p:txBody>
      </p:sp>
      <p:pic>
        <p:nvPicPr>
          <p:cNvPr id="6" name="Imagen 5"/>
          <p:cNvPicPr>
            <a:picLocks noChangeAspect="1"/>
          </p:cNvPicPr>
          <p:nvPr/>
        </p:nvPicPr>
        <p:blipFill rotWithShape="1">
          <a:blip r:embed="rId3"/>
          <a:srcRect l="32602" t="28129" r="33851" b="10336"/>
          <a:stretch/>
        </p:blipFill>
        <p:spPr>
          <a:xfrm>
            <a:off x="3142084" y="2780928"/>
            <a:ext cx="3960440" cy="3904659"/>
          </a:xfrm>
          <a:prstGeom prst="rect">
            <a:avLst/>
          </a:prstGeom>
        </p:spPr>
      </p:pic>
    </p:spTree>
    <p:extLst>
      <p:ext uri="{BB962C8B-B14F-4D97-AF65-F5344CB8AC3E}">
        <p14:creationId xmlns:p14="http://schemas.microsoft.com/office/powerpoint/2010/main" val="20704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Preparatoria de la Elección</a:t>
            </a:r>
            <a:endParaRPr lang="es-MX" dirty="0"/>
          </a:p>
        </p:txBody>
      </p:sp>
      <p:sp>
        <p:nvSpPr>
          <p:cNvPr id="3" name="Marcador de contenido 2"/>
          <p:cNvSpPr>
            <a:spLocks noGrp="1"/>
          </p:cNvSpPr>
          <p:nvPr>
            <p:ph idx="1"/>
          </p:nvPr>
        </p:nvSpPr>
        <p:spPr/>
        <p:txBody>
          <a:bodyPr/>
          <a:lstStyle/>
          <a:p>
            <a:r>
              <a:rPr lang="es-MX" dirty="0" smtClean="0"/>
              <a:t>La integración y funcionamiento de los órganos electorales </a:t>
            </a:r>
            <a:r>
              <a:rPr lang="es-MX" dirty="0"/>
              <a:t>(Art. 95 LEEQ)</a:t>
            </a:r>
            <a:endParaRPr lang="es-MX" dirty="0" smtClean="0"/>
          </a:p>
          <a:p>
            <a:endParaRPr lang="es-MX" dirty="0"/>
          </a:p>
          <a:p>
            <a:pPr marL="0" indent="0">
              <a:buNone/>
            </a:pPr>
            <a:endParaRPr lang="es-MX" dirty="0" smtClean="0"/>
          </a:p>
          <a:p>
            <a:pPr lvl="1"/>
            <a:endParaRPr lang="es-MX" dirty="0" smtClean="0"/>
          </a:p>
          <a:p>
            <a:pPr marL="0" indent="0">
              <a:buNone/>
            </a:pPr>
            <a:endParaRPr lang="es-MX" dirty="0" smtClean="0"/>
          </a:p>
          <a:p>
            <a:endParaRPr lang="es-MX" dirty="0"/>
          </a:p>
        </p:txBody>
      </p:sp>
      <p:sp>
        <p:nvSpPr>
          <p:cNvPr id="30" name="Forma libre 29"/>
          <p:cNvSpPr/>
          <p:nvPr/>
        </p:nvSpPr>
        <p:spPr>
          <a:xfrm>
            <a:off x="8498470" y="2446447"/>
            <a:ext cx="3148257" cy="1888954"/>
          </a:xfrm>
          <a:custGeom>
            <a:avLst/>
            <a:gdLst>
              <a:gd name="connsiteX0" fmla="*/ 0 w 3148257"/>
              <a:gd name="connsiteY0" fmla="*/ 0 h 1888954"/>
              <a:gd name="connsiteX1" fmla="*/ 3148257 w 3148257"/>
              <a:gd name="connsiteY1" fmla="*/ 0 h 1888954"/>
              <a:gd name="connsiteX2" fmla="*/ 3148257 w 3148257"/>
              <a:gd name="connsiteY2" fmla="*/ 1888954 h 1888954"/>
              <a:gd name="connsiteX3" fmla="*/ 0 w 3148257"/>
              <a:gd name="connsiteY3" fmla="*/ 1888954 h 1888954"/>
              <a:gd name="connsiteX4" fmla="*/ 0 w 3148257"/>
              <a:gd name="connsiteY4" fmla="*/ 0 h 188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257" h="1888954">
                <a:moveTo>
                  <a:pt x="0" y="0"/>
                </a:moveTo>
                <a:lnTo>
                  <a:pt x="3148257" y="0"/>
                </a:lnTo>
                <a:lnTo>
                  <a:pt x="3148257" y="1888954"/>
                </a:lnTo>
                <a:lnTo>
                  <a:pt x="0" y="1888954"/>
                </a:lnTo>
                <a:lnTo>
                  <a:pt x="0" y="0"/>
                </a:lnTo>
                <a:close/>
              </a:path>
            </a:pathLst>
          </a:custGeom>
          <a:solidFill>
            <a:schemeClr val="bg1">
              <a:lumMod val="75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Consejos Distritales y Municipales</a:t>
            </a:r>
            <a:endParaRPr lang="es-ES" sz="3800" kern="1200" dirty="0"/>
          </a:p>
        </p:txBody>
      </p:sp>
      <p:sp>
        <p:nvSpPr>
          <p:cNvPr id="31" name="Forma libre 30"/>
          <p:cNvSpPr/>
          <p:nvPr/>
        </p:nvSpPr>
        <p:spPr>
          <a:xfrm>
            <a:off x="8477786" y="4650925"/>
            <a:ext cx="3148257" cy="1888954"/>
          </a:xfrm>
          <a:custGeom>
            <a:avLst/>
            <a:gdLst>
              <a:gd name="connsiteX0" fmla="*/ 0 w 3148257"/>
              <a:gd name="connsiteY0" fmla="*/ 0 h 1888954"/>
              <a:gd name="connsiteX1" fmla="*/ 3148257 w 3148257"/>
              <a:gd name="connsiteY1" fmla="*/ 0 h 1888954"/>
              <a:gd name="connsiteX2" fmla="*/ 3148257 w 3148257"/>
              <a:gd name="connsiteY2" fmla="*/ 1888954 h 1888954"/>
              <a:gd name="connsiteX3" fmla="*/ 0 w 3148257"/>
              <a:gd name="connsiteY3" fmla="*/ 1888954 h 1888954"/>
              <a:gd name="connsiteX4" fmla="*/ 0 w 3148257"/>
              <a:gd name="connsiteY4" fmla="*/ 0 h 188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257" h="1888954">
                <a:moveTo>
                  <a:pt x="0" y="0"/>
                </a:moveTo>
                <a:lnTo>
                  <a:pt x="3148257" y="0"/>
                </a:lnTo>
                <a:lnTo>
                  <a:pt x="3148257" y="1888954"/>
                </a:lnTo>
                <a:lnTo>
                  <a:pt x="0" y="1888954"/>
                </a:lnTo>
                <a:lnTo>
                  <a:pt x="0" y="0"/>
                </a:lnTo>
                <a:close/>
              </a:path>
            </a:pathLst>
          </a:cu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Mesas Directivas de Casilla</a:t>
            </a:r>
            <a:endParaRPr lang="es-ES" sz="3800" kern="1200" dirty="0"/>
          </a:p>
        </p:txBody>
      </p:sp>
      <p:sp>
        <p:nvSpPr>
          <p:cNvPr id="5" name="Rectángulo 4"/>
          <p:cNvSpPr/>
          <p:nvPr/>
        </p:nvSpPr>
        <p:spPr>
          <a:xfrm>
            <a:off x="1701924" y="2348880"/>
            <a:ext cx="6552728" cy="115269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Ciudadanas y Ciudadanos que reciben la votación y realizar el escrutinio y cómputo (Art. 81  LGIPE)</a:t>
            </a:r>
            <a:endParaRPr lang="es-MX" dirty="0">
              <a:ln w="0">
                <a:solidFill>
                  <a:schemeClr val="bg1"/>
                </a:solidFill>
              </a:ln>
              <a:solidFill>
                <a:schemeClr val="bg1"/>
              </a:solidFill>
              <a:effectLst>
                <a:outerShdw blurRad="38100" dist="25400" dir="5400000" algn="ctr" rotWithShape="0">
                  <a:srgbClr val="6E747A">
                    <a:alpha val="43000"/>
                  </a:srgbClr>
                </a:outerShdw>
              </a:effectLst>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442" y="3490696"/>
            <a:ext cx="693331" cy="897191"/>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299" y="3576288"/>
            <a:ext cx="650104" cy="749132"/>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149" y="3490696"/>
            <a:ext cx="693331" cy="897191"/>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221" y="3576288"/>
            <a:ext cx="650104" cy="749132"/>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586" y="3886805"/>
            <a:ext cx="693331" cy="897191"/>
          </a:xfrm>
          <a:prstGeom prst="rect">
            <a:avLst/>
          </a:prstGeom>
        </p:spPr>
      </p:pic>
      <p:sp>
        <p:nvSpPr>
          <p:cNvPr id="22" name="Rectángulo 21"/>
          <p:cNvSpPr/>
          <p:nvPr/>
        </p:nvSpPr>
        <p:spPr>
          <a:xfrm>
            <a:off x="1757166" y="5152251"/>
            <a:ext cx="6552728" cy="8675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1 Presidencia+1 Secretaría+ 2 Escrutadores y 3 Suplentes</a:t>
            </a:r>
          </a:p>
          <a:p>
            <a:pPr algn="ctr"/>
            <a:r>
              <a:rPr lang="es-MX" dirty="0" smtClean="0">
                <a:ln w="0">
                  <a:solidFill>
                    <a:schemeClr val="bg1"/>
                  </a:solidFill>
                </a:ln>
                <a:solidFill>
                  <a:schemeClr val="bg1"/>
                </a:solidFill>
                <a:effectLst>
                  <a:outerShdw blurRad="38100" dist="25400" dir="5400000" algn="ctr" rotWithShape="0">
                    <a:srgbClr val="6E747A">
                      <a:alpha val="43000"/>
                    </a:srgbClr>
                  </a:outerShdw>
                </a:effectLst>
              </a:rPr>
              <a:t>1 Secretario + 1 Escrutador  adicional (Art. 82 LGIPE)</a:t>
            </a: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373" y="3933911"/>
            <a:ext cx="662697" cy="857550"/>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2964" y="4001197"/>
            <a:ext cx="621381" cy="716033"/>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338" y="4268634"/>
            <a:ext cx="693331" cy="897191"/>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5290" y="4342663"/>
            <a:ext cx="650104" cy="749132"/>
          </a:xfrm>
          <a:prstGeom prst="rect">
            <a:avLst/>
          </a:prstGeom>
        </p:spPr>
      </p:pic>
    </p:spTree>
    <p:extLst>
      <p:ext uri="{BB962C8B-B14F-4D97-AF65-F5344CB8AC3E}">
        <p14:creationId xmlns:p14="http://schemas.microsoft.com/office/powerpoint/2010/main" val="411077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theme/theme1.xml><?xml version="1.0" encoding="utf-8"?>
<a:theme xmlns:a="http://schemas.openxmlformats.org/drawingml/2006/main" name="Plantilla de diseño vertical y horizont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3197_TF03460606" id="{6995FF9D-852C-4CF4-97A1-CE087C123F87}" vid="{59F31521-09F7-40B0-9412-70837F9E6DFA}"/>
    </a:ext>
  </a:extLst>
</a:theme>
</file>

<file path=ppt/theme/theme2.xml><?xml version="1.0" encoding="utf-8"?>
<a:theme xmlns:a="http://schemas.openxmlformats.org/drawingml/2006/main" name="Tema d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Diapositivas de diseño horizontal y vertical</Template>
  <TotalTime>1642</TotalTime>
  <Words>1062</Words>
  <Application>Microsoft Office PowerPoint</Application>
  <PresentationFormat>Personalizado</PresentationFormat>
  <Paragraphs>156</Paragraphs>
  <Slides>26</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Century Gothic</vt:lpstr>
      <vt:lpstr>굴림</vt:lpstr>
      <vt:lpstr>Plantilla de diseño vertical y horizontal</vt:lpstr>
      <vt:lpstr>Proceso Electoral</vt:lpstr>
      <vt:lpstr>¿Qué es?</vt:lpstr>
      <vt:lpstr>¿Qué es?</vt:lpstr>
      <vt:lpstr>Proceso Electoral</vt:lpstr>
      <vt:lpstr>¿Cuándo?</vt:lpstr>
      <vt:lpstr>Etapas del Proceso Electoral</vt:lpstr>
      <vt:lpstr>Preparatoria de la Elección</vt:lpstr>
      <vt:lpstr>Preparatoria de la Elección</vt:lpstr>
      <vt:lpstr>Preparatoria de la Elección</vt:lpstr>
      <vt:lpstr>Preparatoria de la Elección</vt:lpstr>
      <vt:lpstr>Preparatoria de la Elección</vt:lpstr>
      <vt:lpstr>Preparatoria de la Elección</vt:lpstr>
      <vt:lpstr>Preparatoria de la Elección</vt:lpstr>
      <vt:lpstr>Preparatoria de la Elección</vt:lpstr>
      <vt:lpstr>Etapas del Proceso Electoral</vt:lpstr>
      <vt:lpstr>Etapas del Proceso Electoral</vt:lpstr>
      <vt:lpstr>Etapa posterior a la elección</vt:lpstr>
      <vt:lpstr>Voto en el Extranjero</vt:lpstr>
      <vt:lpstr>Antecedentes</vt:lpstr>
      <vt:lpstr>Marco Jurídico</vt:lpstr>
      <vt:lpstr>Fases de la implementación</vt:lpstr>
      <vt:lpstr>Registro y conformación de la Lista Nominal </vt:lpstr>
      <vt:lpstr>Organización para la emisión del voto electrónico </vt:lpstr>
      <vt:lpstr>Organización para la emisión del voto postal</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en Material Electoral</dc:title>
  <dc:creator>Carlos Brito H.</dc:creator>
  <cp:lastModifiedBy>Raúl Islas Matadamas</cp:lastModifiedBy>
  <cp:revision>45</cp:revision>
  <dcterms:created xsi:type="dcterms:W3CDTF">2020-10-18T17:37:20Z</dcterms:created>
  <dcterms:modified xsi:type="dcterms:W3CDTF">2020-10-21T03:10:53Z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