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0" r:id="rId3"/>
    <p:sldId id="262" r:id="rId4"/>
    <p:sldId id="277" r:id="rId5"/>
    <p:sldId id="264" r:id="rId6"/>
    <p:sldId id="261" r:id="rId7"/>
    <p:sldId id="280" r:id="rId8"/>
    <p:sldId id="263" r:id="rId9"/>
    <p:sldId id="279" r:id="rId10"/>
    <p:sldId id="268" r:id="rId11"/>
    <p:sldId id="269" r:id="rId12"/>
    <p:sldId id="275" r:id="rId13"/>
    <p:sldId id="270" r:id="rId14"/>
    <p:sldId id="272" r:id="rId15"/>
    <p:sldId id="274" r:id="rId16"/>
    <p:sldId id="271" r:id="rId17"/>
    <p:sldId id="265" r:id="rId18"/>
    <p:sldId id="278" r:id="rId19"/>
    <p:sldId id="273" r:id="rId20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ta Zárate Almaraz" initials="JZA" lastIdx="1" clrIdx="0">
    <p:extLst>
      <p:ext uri="{19B8F6BF-5375-455C-9EA6-DF929625EA0E}">
        <p15:presenceInfo xmlns:p15="http://schemas.microsoft.com/office/powerpoint/2012/main" userId="61269f79f35fbf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21" autoAdjust="0"/>
    <p:restoredTop sz="94660"/>
  </p:normalViewPr>
  <p:slideViewPr>
    <p:cSldViewPr>
      <p:cViewPr varScale="1">
        <p:scale>
          <a:sx n="91" d="100"/>
          <a:sy n="91" d="100"/>
        </p:scale>
        <p:origin x="354" y="84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9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3D25E8-D0C2-4B17-87C1-10728F9A0C4D}" type="datetime1">
              <a:rPr lang="es-ES" smtClean="0"/>
              <a:t>20/10/2020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32324A-5DF8-4462-ACAA-D149314A7E45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760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3B36274-F2B9-4C45-BBB4-0EDF4CD651A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84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30FF71-78BE-4A20-8030-11CF7D0356BA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B42087-CFBB-4D53-AB1D-72DB3F802B66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049C6C-C3B1-4802-A274-97403E8FFA09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516447-9149-45A1-AD69-ACE6A90CB573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CF57CF-D949-4FEA-9C12-0EFBF16848A6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59AFF5-8C00-4C23-A814-8DD98827BB88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E9EFF3-791D-4D54-9335-851233473BC9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CE2442-2243-4D48-B790-53CE4A553092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C23BB6-A4AC-4A8A-B437-8FFB48CF1178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A9B4B7-0EFF-4BBB-84FC-50018EBA0936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ángulo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9" name="Rectángulo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0" name="Rectángulo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1" name="Rectángulo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2" name="Rectángulo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3" name="Rectángulo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4" name="Rectángulo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5" name="Rectángulo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6" name="Rectángulo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7" name="Rectángulo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8" name="Rectángulo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es-ES" sz="2400" noProof="0">
                <a:latin typeface="굴림" pitchFamily="50" charset="-127"/>
              </a:endParaRPr>
            </a:p>
          </p:txBody>
        </p:sp>
        <p:sp>
          <p:nvSpPr>
            <p:cNvPr id="19" name="Línea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0" name="Línea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1" name="Línea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2" name="Línea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3" name="Línea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4" name="Línea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5" name="Línea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6" name="Línea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27" name="Línea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Línea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  <p:sp>
          <p:nvSpPr>
            <p:cNvPr id="31" name="Línea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8C357D3-0E61-4CDE-98E7-CC997AEDD800}" type="datetime1">
              <a:rPr lang="es-ES" noProof="0" smtClean="0"/>
              <a:t>20/10/2020</a:t>
            </a:fld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921496"/>
          </a:xfrm>
        </p:spPr>
        <p:txBody>
          <a:bodyPr rtlCol="0"/>
          <a:lstStyle/>
          <a:p>
            <a:pPr algn="just" rtl="0"/>
            <a:r>
              <a:rPr lang="es-ES" dirty="0"/>
              <a:t>Autoridades Electorales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2" y="4953000"/>
            <a:ext cx="9396535" cy="135632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Julieta Zarate Almaraz</a:t>
            </a:r>
          </a:p>
          <a:p>
            <a:pPr algn="just"/>
            <a:r>
              <a:rPr lang="es-MX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Auxiliar Jurídico de Diseño de Documentación y Material Electoral, adscrita a la Dirección Ejecutiva de Organización Electoral Prerrogativas y Partidos Políticos.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C97FDA-4771-4414-855B-FC1489A49C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738" y="572260"/>
            <a:ext cx="1700671" cy="105188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8C6D2ED-CF6E-4933-871D-32F20FCA90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379479"/>
            <a:ext cx="1331640" cy="124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A1238-30D3-4485-81C3-33A73B2A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POR SU FUNCIÓN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28A6F-9ED3-4D97-BD7D-0B2D7675A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8642" y="1319255"/>
            <a:ext cx="4219706" cy="232157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/>
              <a:t>El Instituto Nacional Electoral, es un Organismo Público Autónomo regulado en el artículo 41 de la Constitución.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408EBAB-2772-4ED4-A694-135944A52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5412" y="1333500"/>
            <a:ext cx="4299520" cy="519184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Funcionamiento de las agrupaciones y partidos políticos.</a:t>
            </a:r>
          </a:p>
          <a:p>
            <a:pPr algn="just"/>
            <a:r>
              <a:rPr lang="es-MX" dirty="0"/>
              <a:t>El financiamiento público.</a:t>
            </a:r>
          </a:p>
          <a:p>
            <a:pPr algn="just"/>
            <a:r>
              <a:rPr lang="es-MX" dirty="0"/>
              <a:t>La propaganda electoral</a:t>
            </a:r>
          </a:p>
          <a:p>
            <a:pPr algn="just"/>
            <a:r>
              <a:rPr lang="es-MX" dirty="0"/>
              <a:t>El registro de candidatos. </a:t>
            </a:r>
          </a:p>
          <a:p>
            <a:pPr algn="just"/>
            <a:r>
              <a:rPr lang="es-MX" dirty="0"/>
              <a:t>Las listas nominales, entre otras. </a:t>
            </a:r>
          </a:p>
          <a:p>
            <a:pPr algn="just"/>
            <a:r>
              <a:rPr lang="es-MX" dirty="0"/>
              <a:t>Su función es planear, organizar, ejecutar y supervisar todas las actividades necesarias para la efectiva renovación de los poderes Legislativo y Ejecutivo. </a:t>
            </a:r>
            <a:endParaRPr lang="es-MX" dirty="0" smtClean="0"/>
          </a:p>
          <a:p>
            <a:pPr algn="just"/>
            <a:r>
              <a:rPr lang="es-MX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REGLAMENTO DE ELECCIONES.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12BECF4-0385-4D09-AA16-1BC30427D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26" y="3480420"/>
            <a:ext cx="5295504" cy="246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2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9EF05D40-85A3-4A0F-A364-E6AC22401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533400"/>
            <a:ext cx="3347862" cy="879376"/>
          </a:xfrm>
        </p:spPr>
        <p:txBody>
          <a:bodyPr>
            <a:normAutofit/>
          </a:bodyPr>
          <a:lstStyle/>
          <a:p>
            <a:r>
              <a:rPr lang="es-MX" sz="4000" dirty="0" err="1"/>
              <a:t>OPLE´s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47E4C-9EA2-404C-87BB-6FB5C81AC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2" y="1412776"/>
            <a:ext cx="5904656" cy="3456384"/>
          </a:xfrm>
        </p:spPr>
        <p:txBody>
          <a:bodyPr>
            <a:normAutofit/>
          </a:bodyPr>
          <a:lstStyle/>
          <a:p>
            <a:pPr algn="just"/>
            <a:r>
              <a:rPr lang="es-MX" sz="3200" dirty="0"/>
              <a:t>Un proceso que los Organismos Públicos Locales Electorales (</a:t>
            </a:r>
            <a:r>
              <a:rPr lang="es-MX" sz="3200" dirty="0" err="1"/>
              <a:t>OPLE's</a:t>
            </a:r>
            <a:r>
              <a:rPr lang="es-MX" sz="3200" dirty="0"/>
              <a:t>) organizan en cada entidad federativa, para que los ciudadanos puedan elegir a sus representantes</a:t>
            </a:r>
            <a:r>
              <a:rPr lang="es-MX" sz="3200" dirty="0" smtClean="0"/>
              <a:t>.</a:t>
            </a:r>
            <a:endParaRPr lang="es-MX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483CC8D-2AF9-4571-A8D0-CBD69D4F71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596" y="2780928"/>
            <a:ext cx="3456384" cy="269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8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81844" y="1052736"/>
            <a:ext cx="5401746" cy="2378918"/>
          </a:xfrm>
        </p:spPr>
        <p:txBody>
          <a:bodyPr>
            <a:normAutofit/>
          </a:bodyPr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Gubernatura se renueva cada </a:t>
            </a:r>
            <a:r>
              <a:rPr lang="es-MX" b="1" dirty="0" smtClean="0"/>
              <a:t>6 años.</a:t>
            </a:r>
          </a:p>
          <a:p>
            <a:pPr algn="just"/>
            <a:r>
              <a:rPr lang="es-MX" dirty="0" smtClean="0"/>
              <a:t>Las elecciones </a:t>
            </a:r>
            <a:r>
              <a:rPr lang="es-MX" dirty="0"/>
              <a:t>ordinarias se celebrarán cada </a:t>
            </a:r>
            <a:r>
              <a:rPr lang="es-MX" b="1" dirty="0" smtClean="0"/>
              <a:t>3 años </a:t>
            </a:r>
            <a:r>
              <a:rPr lang="es-MX" dirty="0" smtClean="0"/>
              <a:t>para </a:t>
            </a:r>
            <a:r>
              <a:rPr lang="es-MX" dirty="0"/>
              <a:t>renovar el Poder Legislativo y los </a:t>
            </a:r>
            <a:r>
              <a:rPr lang="es-MX" dirty="0" smtClean="0"/>
              <a:t>Ayuntamientos</a:t>
            </a:r>
            <a:r>
              <a:rPr lang="es-MX" b="1" dirty="0" smtClean="0"/>
              <a:t>.</a:t>
            </a:r>
            <a:endParaRPr lang="es-MX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981844" y="4149080"/>
            <a:ext cx="10369152" cy="2160240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Diputaciones </a:t>
            </a:r>
            <a:r>
              <a:rPr lang="es-MX" dirty="0"/>
              <a:t>Locales. </a:t>
            </a:r>
            <a:r>
              <a:rPr lang="es-MX" b="1" dirty="0"/>
              <a:t>5</a:t>
            </a:r>
            <a:r>
              <a:rPr lang="es-MX" dirty="0"/>
              <a:t> </a:t>
            </a:r>
            <a:r>
              <a:rPr lang="es-MX" b="1" dirty="0"/>
              <a:t>diputaciones estatales</a:t>
            </a:r>
            <a:r>
              <a:rPr lang="es-MX" dirty="0"/>
              <a:t>, 15 de ellas que serán electas por </a:t>
            </a:r>
            <a:r>
              <a:rPr lang="es-MX" b="1" dirty="0"/>
              <a:t>mayoría relativa</a:t>
            </a:r>
            <a:r>
              <a:rPr lang="es-MX" dirty="0"/>
              <a:t> y 10 que serán designadas por </a:t>
            </a:r>
            <a:r>
              <a:rPr lang="es-MX" b="1" dirty="0"/>
              <a:t>representación proporcional</a:t>
            </a:r>
            <a:r>
              <a:rPr lang="es-MX" dirty="0"/>
              <a:t>. </a:t>
            </a:r>
          </a:p>
          <a:p>
            <a:pPr algn="just"/>
            <a:r>
              <a:rPr lang="es-MX" dirty="0" smtClean="0"/>
              <a:t>Presidencia municipal de los</a:t>
            </a:r>
            <a:r>
              <a:rPr lang="es-MX" b="1" dirty="0"/>
              <a:t> 18 </a:t>
            </a:r>
            <a:r>
              <a:rPr lang="es-MX" b="1" dirty="0" smtClean="0"/>
              <a:t>Ayuntamientos.</a:t>
            </a:r>
            <a:r>
              <a:rPr lang="es-MX" dirty="0"/>
              <a:t> </a:t>
            </a:r>
            <a:endParaRPr lang="es-MX" dirty="0" smtClean="0"/>
          </a:p>
          <a:p>
            <a:pPr algn="just"/>
            <a:r>
              <a:rPr lang="es-MX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LEY ELECTORAL DEL ESTADO DE QUERÉTARO.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s-MX" dirty="0"/>
          </a:p>
        </p:txBody>
      </p:sp>
      <p:grpSp>
        <p:nvGrpSpPr>
          <p:cNvPr id="5" name="Grupo 4"/>
          <p:cNvGrpSpPr/>
          <p:nvPr/>
        </p:nvGrpSpPr>
        <p:grpSpPr>
          <a:xfrm>
            <a:off x="7102524" y="655365"/>
            <a:ext cx="4416624" cy="3173660"/>
            <a:chOff x="7160708" y="476672"/>
            <a:chExt cx="4512501" cy="3384376"/>
          </a:xfrm>
        </p:grpSpPr>
        <p:pic>
          <p:nvPicPr>
            <p:cNvPr id="2050" name="Picture 2" descr="http://eleccionesqro.mx/assets/img/B_conv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0708" y="476672"/>
              <a:ext cx="4512501" cy="3384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ángulo 3"/>
            <p:cNvSpPr/>
            <p:nvPr/>
          </p:nvSpPr>
          <p:spPr>
            <a:xfrm>
              <a:off x="9406779" y="2708920"/>
              <a:ext cx="2266429" cy="216024"/>
            </a:xfrm>
            <a:prstGeom prst="rect">
              <a:avLst/>
            </a:prstGeom>
            <a:gradFill flip="none" rotWithShape="1">
              <a:gsLst>
                <a:gs pos="47000">
                  <a:schemeClr val="bg1"/>
                </a:gs>
                <a:gs pos="72000">
                  <a:schemeClr val="bg1">
                    <a:lumMod val="85000"/>
                  </a:schemeClr>
                </a:gs>
                <a:gs pos="96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411070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8CCF8-4F04-4369-A7AA-16291FAEA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4026" y="2276872"/>
            <a:ext cx="4752528" cy="2304256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El Tribunal Electoral del Poder Judicial de la Federación, una autoridad jurisdiccional que se encuentra regulada por el artículo 99 constitucional. </a:t>
            </a:r>
          </a:p>
          <a:p>
            <a:endParaRPr lang="es-MX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1969FB5-EE2E-47FD-8848-7D4BF9904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852" y="1340768"/>
            <a:ext cx="482453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67AAB1-29A2-4071-B2F6-7D82CE14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2" y="1124744"/>
            <a:ext cx="9601200" cy="5040560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C</a:t>
            </a:r>
            <a:r>
              <a:rPr lang="es-MX" sz="2400" dirty="0" smtClean="0"/>
              <a:t>onformado </a:t>
            </a:r>
            <a:r>
              <a:rPr lang="es-MX" sz="2400" dirty="0"/>
              <a:t>por una Sala Superior, integrada por siete magistradas y magistrados; cinco salas regionales y una sala especializada, integradas por tres magistradas y magistrados, nombrados por la Cámara de Senadores del Congreso de la Unión.</a:t>
            </a:r>
          </a:p>
          <a:p>
            <a:pPr algn="just"/>
            <a:r>
              <a:rPr lang="es-MX" sz="2000" b="1" i="0" cap="all" dirty="0" smtClean="0">
                <a:solidFill>
                  <a:srgbClr val="2C2C3A"/>
                </a:solidFill>
                <a:effectLst/>
                <a:latin typeface="Myriad Pro Regular"/>
              </a:rPr>
              <a:t>Sala regional especializada</a:t>
            </a:r>
          </a:p>
          <a:p>
            <a:pPr algn="just"/>
            <a:r>
              <a:rPr lang="es-MX" sz="2000" b="1" i="0" cap="all" dirty="0" smtClean="0">
                <a:solidFill>
                  <a:srgbClr val="2C2C3A"/>
                </a:solidFill>
                <a:effectLst/>
                <a:latin typeface="Myriad Pro Regular"/>
              </a:rPr>
              <a:t>SALA </a:t>
            </a:r>
            <a:r>
              <a:rPr lang="es-MX" sz="2000" b="1" i="0" cap="all" dirty="0">
                <a:solidFill>
                  <a:srgbClr val="2C2C3A"/>
                </a:solidFill>
                <a:effectLst/>
                <a:latin typeface="Myriad Pro Regular"/>
              </a:rPr>
              <a:t>REGIONAL GUADALAJARA</a:t>
            </a:r>
          </a:p>
          <a:p>
            <a:pPr algn="just"/>
            <a:r>
              <a:rPr lang="es-MX" sz="2000" b="1" i="0" cap="all" dirty="0">
                <a:solidFill>
                  <a:srgbClr val="2C2C3A"/>
                </a:solidFill>
                <a:effectLst/>
                <a:latin typeface="Myriad Pro Regular"/>
              </a:rPr>
              <a:t>SALA REGIONAL CDMX</a:t>
            </a:r>
          </a:p>
          <a:p>
            <a:pPr algn="just"/>
            <a:r>
              <a:rPr lang="es-MX" sz="2000" b="1" i="0" cap="all" dirty="0">
                <a:solidFill>
                  <a:srgbClr val="2C2C3A"/>
                </a:solidFill>
                <a:effectLst/>
                <a:latin typeface="Myriad Pro Regular"/>
              </a:rPr>
              <a:t>SALA REGIONAL JALAPA</a:t>
            </a:r>
          </a:p>
          <a:p>
            <a:pPr algn="just"/>
            <a:r>
              <a:rPr lang="es-MX" sz="2000" b="1" i="0" cap="all" dirty="0">
                <a:solidFill>
                  <a:srgbClr val="2C2C3A"/>
                </a:solidFill>
                <a:effectLst/>
                <a:latin typeface="Myriad Pro Regular"/>
              </a:rPr>
              <a:t>SALA REGIONAL TOLUCA</a:t>
            </a:r>
          </a:p>
          <a:p>
            <a:pPr algn="just"/>
            <a:r>
              <a:rPr lang="es-MX" sz="2000" b="1" i="0" cap="all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yriad Pro Regular"/>
              </a:rPr>
              <a:t>SALA REGIONAL MONTERREY</a:t>
            </a:r>
          </a:p>
          <a:p>
            <a:pPr algn="just"/>
            <a:endParaRPr lang="es-MX" sz="2000" b="1" i="0" cap="all" dirty="0">
              <a:solidFill>
                <a:srgbClr val="2C2C3A"/>
              </a:solidFill>
              <a:effectLst/>
              <a:latin typeface="Myriad Pro Regular"/>
            </a:endParaRPr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35342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0BA3BB-AFB6-40DD-9705-504F71EF5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484784"/>
            <a:ext cx="9601200" cy="4535016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s-MX" sz="2800" dirty="0"/>
              <a:t>Cada sala regional cuenta con una Secretaría General de Acuerdos, en apoyo a la función jurisdiccional. </a:t>
            </a:r>
          </a:p>
          <a:p>
            <a:pPr marL="279082" lvl="1" indent="0" algn="just">
              <a:buNone/>
            </a:pPr>
            <a:endParaRPr lang="es-MX" sz="2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sz="2800" dirty="0"/>
              <a:t>La Sala Especializada atiende asuntos relacionados con la fiscalización de los recursos de los partidos, la propaganda y los actos anticipados de campaña.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400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19D6E74-D53A-4FC9-9A10-5CCBF3FC3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989956" y="3224109"/>
            <a:ext cx="8208912" cy="3168352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La </a:t>
            </a:r>
            <a:r>
              <a:rPr lang="es-MX" sz="2800" dirty="0" smtClean="0"/>
              <a:t>Fiscalía Especializada en Delitos Electorales es </a:t>
            </a:r>
            <a:r>
              <a:rPr lang="es-MX" sz="2800" dirty="0"/>
              <a:t>la autoridad que persigue los Delitos Electorales y en Materia de Registro Nacional de Ciudadanos. Por lo tanto, puede ejercer sus facultades en todo el territorio nacional. </a:t>
            </a:r>
          </a:p>
        </p:txBody>
      </p:sp>
      <p:pic>
        <p:nvPicPr>
          <p:cNvPr id="1026" name="Picture 2" descr="http://www.fepade.gob.mx/work/models/fepade/img/BannerPrincipal_FEP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20" y="1268760"/>
            <a:ext cx="1070334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303961" y="349181"/>
            <a:ext cx="1778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FEDE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29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336F1C-21E9-4010-8AB0-638D19935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484784"/>
            <a:ext cx="9036494" cy="4535016"/>
          </a:xfrm>
        </p:spPr>
        <p:txBody>
          <a:bodyPr/>
          <a:lstStyle/>
          <a:p>
            <a:pPr algn="just"/>
            <a:r>
              <a:rPr lang="es-MX" sz="2800" dirty="0"/>
              <a:t>Busca garantizar la equidad, legalidad y transparencia de las elecciones federales y locales en los casos que resultan de su competencia. Plantea legalidad en los procesos electorales en conjunto con Instituto Nacional Electoral (INE) y el Tribunal Electoral del Poder Judicial de la Federación (TEPJF).</a:t>
            </a:r>
          </a:p>
          <a:p>
            <a:pPr algn="just"/>
            <a:endParaRPr lang="es-MX" sz="3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765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2414" y="1828800"/>
            <a:ext cx="9601200" cy="3472408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Unidad Especializada en Delitos </a:t>
            </a:r>
            <a:r>
              <a:rPr lang="es-MX" sz="2800" dirty="0" smtClean="0"/>
              <a:t>Electorales: Constitución Política del Estado de Querétaro, en su  </a:t>
            </a:r>
            <a:r>
              <a:rPr lang="es-MX" sz="2800" dirty="0"/>
              <a:t>Capítulo Quinto Organismos </a:t>
            </a:r>
            <a:r>
              <a:rPr lang="es-MX" sz="2800" dirty="0" smtClean="0"/>
              <a:t>Autónomos, Artículo 30 bis, párrafo tercero.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LEY GENERAL EN MATERIA DE DELITOS ELECTORALES.</a:t>
            </a:r>
            <a:endParaRPr lang="es-MX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2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E73DEB-85BF-4F00-9ADD-C1D9D80E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412776"/>
            <a:ext cx="9601200" cy="4607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¡GRACIAS POR SU ATENCIÓN!</a:t>
            </a:r>
          </a:p>
          <a:p>
            <a:pPr marL="0" indent="0" algn="ctr">
              <a:buNone/>
            </a:pPr>
            <a:r>
              <a:rPr lang="es-MX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ÉXITO</a:t>
            </a:r>
          </a:p>
          <a:p>
            <a:pPr marL="0" indent="0" algn="r">
              <a:buNone/>
            </a:pPr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Julieta.zarate@ieeq.mx</a:t>
            </a:r>
            <a:endParaRPr lang="es-MX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0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CONTENIDO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dirty="0"/>
              <a:t>Concepto.</a:t>
            </a:r>
          </a:p>
          <a:p>
            <a:pPr lvl="0" rtl="0"/>
            <a:r>
              <a:rPr lang="es-ES" dirty="0"/>
              <a:t>Introducción.</a:t>
            </a:r>
          </a:p>
          <a:p>
            <a:pPr lvl="0" rtl="0"/>
            <a:r>
              <a:rPr lang="es-ES" dirty="0"/>
              <a:t>Principios.</a:t>
            </a:r>
          </a:p>
          <a:p>
            <a:pPr lvl="0" rtl="0"/>
            <a:r>
              <a:rPr lang="es-ES" dirty="0"/>
              <a:t>Naturaleza Jurídica.</a:t>
            </a:r>
          </a:p>
          <a:p>
            <a:pPr lvl="0" rtl="0"/>
            <a:r>
              <a:rPr lang="es-ES" dirty="0"/>
              <a:t>INE.</a:t>
            </a:r>
          </a:p>
          <a:p>
            <a:pPr lvl="0" rtl="0"/>
            <a:r>
              <a:rPr lang="es-ES" dirty="0"/>
              <a:t>IEEQ.</a:t>
            </a:r>
          </a:p>
          <a:p>
            <a:pPr lvl="0" rtl="0"/>
            <a:r>
              <a:rPr lang="es-ES" dirty="0"/>
              <a:t>TEPJ.</a:t>
            </a:r>
          </a:p>
          <a:p>
            <a:pPr lvl="0" rtl="0"/>
            <a:r>
              <a:rPr lang="es-ES" dirty="0" smtClean="0"/>
              <a:t>FEDE</a:t>
            </a:r>
            <a:r>
              <a:rPr lang="es-ES" dirty="0"/>
              <a:t>.</a:t>
            </a:r>
          </a:p>
          <a:p>
            <a:pPr lvl="0" rtl="0"/>
            <a:endParaRPr lang="es-ES" dirty="0"/>
          </a:p>
          <a:p>
            <a:pPr lvl="0"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B79EA-32AD-4AF3-B466-AB64A7FB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AE4044-9E30-4EE2-B1A5-8E760BBFD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844" y="2276872"/>
            <a:ext cx="9781730" cy="3310880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A los órganos del Estado que en ejercicio de sus funciones emiten actos o resoluciones que afectan a las personas físicas y morales se les llama </a:t>
            </a:r>
            <a:r>
              <a:rPr lang="es-MX" sz="2400" dirty="0" smtClean="0"/>
              <a:t>autoridades.</a:t>
            </a:r>
          </a:p>
          <a:p>
            <a:pPr algn="just"/>
            <a:r>
              <a:rPr lang="es-MX" sz="2400" dirty="0" smtClean="0"/>
              <a:t>Una </a:t>
            </a:r>
            <a:r>
              <a:rPr lang="es-MX" sz="2400" dirty="0"/>
              <a:t>autoridad electoral es, por consecuencia, un órgano encargado de cumplir de las funciones y potestades relacionadas con la organización y vigilancia de los procedimientos democráticos de acceso al poder público. </a:t>
            </a:r>
          </a:p>
        </p:txBody>
      </p:sp>
    </p:spTree>
    <p:extLst>
      <p:ext uri="{BB962C8B-B14F-4D97-AF65-F5344CB8AC3E}">
        <p14:creationId xmlns:p14="http://schemas.microsoft.com/office/powerpoint/2010/main" val="180926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ción de contenido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522412" y="1828800"/>
          <a:ext cx="9601203" cy="326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es" dirty="0" smtClean="0"/>
                        <a:t>PODER</a:t>
                      </a:r>
                      <a:endParaRPr lang="es" dirty="0"/>
                    </a:p>
                  </a:txBody>
                  <a:tcPr marL="88977" marR="88977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" dirty="0" smtClean="0"/>
                        <a:t>¿QUÉ</a:t>
                      </a:r>
                      <a:r>
                        <a:rPr lang="es" baseline="0" dirty="0" smtClean="0"/>
                        <a:t> HACE?</a:t>
                      </a:r>
                      <a:endParaRPr lang="es" dirty="0"/>
                    </a:p>
                  </a:txBody>
                  <a:tcPr marL="88977" marR="88977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" dirty="0" smtClean="0"/>
                        <a:t>¿QUIÉN LO EJERCE?</a:t>
                      </a:r>
                      <a:endParaRPr lang="es" dirty="0"/>
                    </a:p>
                  </a:txBody>
                  <a:tcPr marL="88977" marR="8897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es" dirty="0" smtClean="0"/>
                        <a:t>Legislativo</a:t>
                      </a:r>
                    </a:p>
                    <a:p>
                      <a:pPr rtl="0"/>
                      <a:endParaRPr lang="es" dirty="0"/>
                    </a:p>
                  </a:txBody>
                  <a:tcPr marL="88977" marR="88977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" dirty="0" smtClean="0"/>
                        <a:t>Elabora Leyes</a:t>
                      </a:r>
                      <a:endParaRPr lang="es" dirty="0"/>
                    </a:p>
                  </a:txBody>
                  <a:tcPr marL="88977" marR="88977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" dirty="0" smtClean="0"/>
                        <a:t>El congreso de</a:t>
                      </a:r>
                      <a:r>
                        <a:rPr lang="es" baseline="0" dirty="0" smtClean="0"/>
                        <a:t> la Unión</a:t>
                      </a:r>
                    </a:p>
                    <a:p>
                      <a:pPr algn="ctr" rtl="0"/>
                      <a:endParaRPr lang="es" dirty="0"/>
                    </a:p>
                  </a:txBody>
                  <a:tcPr marL="88977" marR="889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es" dirty="0" smtClean="0"/>
                        <a:t>Ejecutivo</a:t>
                      </a:r>
                    </a:p>
                    <a:p>
                      <a:pPr rtl="0"/>
                      <a:endParaRPr lang="es" dirty="0"/>
                    </a:p>
                  </a:txBody>
                  <a:tcPr marL="88977" marR="88977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" dirty="0" smtClean="0"/>
                        <a:t>Se encarga de que se cumplan</a:t>
                      </a:r>
                    </a:p>
                    <a:p>
                      <a:pPr algn="ctr" rtl="0"/>
                      <a:endParaRPr lang="es" dirty="0"/>
                    </a:p>
                  </a:txBody>
                  <a:tcPr marL="88977" marR="88977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" dirty="0" smtClean="0"/>
                        <a:t>El presidente de la República</a:t>
                      </a:r>
                      <a:endParaRPr lang="es" dirty="0"/>
                    </a:p>
                  </a:txBody>
                  <a:tcPr marL="88977" marR="889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es" dirty="0" smtClean="0"/>
                        <a:t>Judicial</a:t>
                      </a:r>
                      <a:endParaRPr lang="es" dirty="0"/>
                    </a:p>
                  </a:txBody>
                  <a:tcPr marL="88977" marR="88977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" dirty="0" smtClean="0"/>
                        <a:t>Interpreta</a:t>
                      </a:r>
                      <a:r>
                        <a:rPr lang="es" baseline="0" dirty="0" smtClean="0"/>
                        <a:t> las leyes e imparte justicia</a:t>
                      </a:r>
                      <a:endParaRPr lang="es" dirty="0"/>
                    </a:p>
                  </a:txBody>
                  <a:tcPr marL="88977" marR="88977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" dirty="0" smtClean="0"/>
                        <a:t>La Suprema</a:t>
                      </a:r>
                      <a:r>
                        <a:rPr lang="es" baseline="0" dirty="0" smtClean="0"/>
                        <a:t> Corte de Justicia, El Tribunal Electoral del Poder Judicial de la Federación, los Tribunales Colegiados de Circuito y los Juzgados de Circuito.</a:t>
                      </a:r>
                      <a:endParaRPr lang="es" dirty="0"/>
                    </a:p>
                  </a:txBody>
                  <a:tcPr marL="88977" marR="889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29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B5C4F28-E298-468B-853E-ED10B5A42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07368"/>
          </a:xfrm>
        </p:spPr>
        <p:txBody>
          <a:bodyPr>
            <a:normAutofit/>
          </a:bodyPr>
          <a:lstStyle/>
          <a:p>
            <a:pPr algn="just"/>
            <a:r>
              <a:rPr lang="es-MX" sz="3600" b="1" dirty="0"/>
              <a:t>PRINCIPIOS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FE32-E8CA-4CCA-A287-45FD70595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863080"/>
            <a:ext cx="9601200" cy="3798168"/>
          </a:xfrm>
        </p:spPr>
        <p:txBody>
          <a:bodyPr>
            <a:normAutofit/>
          </a:bodyPr>
          <a:lstStyle/>
          <a:p>
            <a:pPr algn="just"/>
            <a:r>
              <a:rPr lang="es-MX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Roboto Slab"/>
              </a:rPr>
              <a:t>Certeza</a:t>
            </a:r>
          </a:p>
          <a:p>
            <a:pPr algn="just"/>
            <a:r>
              <a:rPr lang="es-MX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Roboto Slab"/>
              </a:rPr>
              <a:t>Imparcialidad</a:t>
            </a:r>
            <a:endParaRPr lang="es-MX" b="1" i="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Roboto Slab"/>
            </a:endParaRPr>
          </a:p>
          <a:p>
            <a:pPr algn="just"/>
            <a:r>
              <a:rPr lang="es-MX" b="1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Roboto Slab"/>
              </a:rPr>
              <a:t>Máxima Publicidad</a:t>
            </a:r>
          </a:p>
          <a:p>
            <a:pPr algn="just"/>
            <a:r>
              <a:rPr lang="es-MX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Roboto Slab"/>
              </a:rPr>
              <a:t>Objetividad</a:t>
            </a:r>
          </a:p>
          <a:p>
            <a:pPr algn="just"/>
            <a:r>
              <a:rPr lang="es-MX" b="1" dirty="0" smtClean="0">
                <a:solidFill>
                  <a:srgbClr val="7030A0"/>
                </a:solidFill>
                <a:latin typeface="Roboto Slab"/>
              </a:rPr>
              <a:t>LEGALIDAD</a:t>
            </a:r>
            <a:endParaRPr lang="es-MX" b="1" i="0" dirty="0" smtClean="0">
              <a:solidFill>
                <a:srgbClr val="7030A0"/>
              </a:solidFill>
              <a:effectLst/>
              <a:latin typeface="Roboto Slab"/>
            </a:endParaRPr>
          </a:p>
          <a:p>
            <a:pPr algn="just"/>
            <a:r>
              <a:rPr lang="es-MX" b="1" dirty="0" smtClean="0">
                <a:solidFill>
                  <a:srgbClr val="7030A0"/>
                </a:solidFill>
                <a:latin typeface="Roboto Slab"/>
              </a:rPr>
              <a:t>INDEPENDENCIA</a:t>
            </a:r>
            <a:endParaRPr lang="es-MX" b="1" dirty="0">
              <a:solidFill>
                <a:srgbClr val="7030A0"/>
              </a:solidFill>
              <a:latin typeface="Roboto Slab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89D90E5-24ED-4284-86A1-D52A8B4D57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0684" y1="84293" x2="51331" y2="85340"/>
                        <a14:foregroundMark x1="50570" y1="60733" x2="50570" y2="60733"/>
                        <a14:foregroundMark x1="49143" y1="48411" x2="48669" y2="42408"/>
                        <a14:foregroundMark x1="49547" y1="53534" x2="49454" y2="52359"/>
                        <a14:foregroundMark x1="50570" y1="66492" x2="50631" y2="67265"/>
                        <a14:foregroundMark x1="49430" y1="68063" x2="73004" y2="50785"/>
                        <a14:foregroundMark x1="34830" y1="43417" x2="32319" y2="42932"/>
                        <a14:foregroundMark x1="37426" y1="43918" x2="35580" y2="43562"/>
                        <a14:foregroundMark x1="73004" y1="50785" x2="37650" y2="43961"/>
                        <a14:foregroundMark x1="32954" y1="55592" x2="33080" y2="58115"/>
                        <a14:foregroundMark x1="32319" y1="42932" x2="32804" y2="52612"/>
                        <a14:foregroundMark x1="34093" y1="58277" x2="49430" y2="60733"/>
                        <a14:foregroundMark x1="33080" y1="58115" x2="33931" y2="58251"/>
                        <a14:foregroundMark x1="49430" y1="60733" x2="59696" y2="54974"/>
                        <a14:foregroundMark x1="59696" y1="54974" x2="37262" y2="58115"/>
                        <a14:foregroundMark x1="37262" y1="58115" x2="44106" y2="67539"/>
                        <a14:foregroundMark x1="44106" y1="67539" x2="46768" y2="52356"/>
                        <a14:foregroundMark x1="46768" y1="52356" x2="57795" y2="57068"/>
                        <a14:foregroundMark x1="57795" y1="57068" x2="47529" y2="58115"/>
                        <a14:foregroundMark x1="47529" y1="58115" x2="52471" y2="45026"/>
                        <a14:foregroundMark x1="52471" y1="45026" x2="43346" y2="45550"/>
                        <a14:foregroundMark x1="43346" y1="45550" x2="53232" y2="40838"/>
                        <a14:foregroundMark x1="53232" y1="40838" x2="62738" y2="40314"/>
                        <a14:foregroundMark x1="62738" y1="40314" x2="62357" y2="44503"/>
                        <a14:foregroundMark x1="52091" y1="69634" x2="43346" y2="59162"/>
                        <a14:foregroundMark x1="43346" y1="59162" x2="39924" y2="45550"/>
                        <a14:foregroundMark x1="39924" y1="45550" x2="46768" y2="35079"/>
                        <a14:foregroundMark x1="46768" y1="35079" x2="66540" y2="42408"/>
                        <a14:foregroundMark x1="66540" y1="42408" x2="65019" y2="57068"/>
                        <a14:foregroundMark x1="65019" y1="57068" x2="56274" y2="64921"/>
                        <a14:foregroundMark x1="56274" y1="64921" x2="52091" y2="65969"/>
                        <a14:foregroundMark x1="36122" y1="51309" x2="47148" y2="51309"/>
                        <a14:foregroundMark x1="37262" y1="47120" x2="44867" y2="49215"/>
                        <a14:backgroundMark x1="36327" y1="48889" x2="39163" y2="37173"/>
                        <a14:backgroundMark x1="33460" y1="60733" x2="33923" y2="58821"/>
                        <a14:backgroundMark x1="32319" y1="58115" x2="35741" y2="3979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78826" y="2079104"/>
            <a:ext cx="5220071" cy="336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3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080F9-9E8C-4C54-A213-5ED1D0A52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C34EE3-6749-402E-8B95-E08ECE33D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/>
              <a:t>El Estado mexicano lleva a cabo diversas funciones dirigidas a la conservación del orden público, el bienestar de la población, el ejercicio pacífico de las libertades fundamentales y la preservación de las instituciones democráticas. </a:t>
            </a:r>
          </a:p>
        </p:txBody>
      </p:sp>
    </p:spTree>
    <p:extLst>
      <p:ext uri="{BB962C8B-B14F-4D97-AF65-F5344CB8AC3E}">
        <p14:creationId xmlns:p14="http://schemas.microsoft.com/office/powerpoint/2010/main" val="284885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7908" y="1412776"/>
            <a:ext cx="9601200" cy="854968"/>
          </a:xfrm>
        </p:spPr>
        <p:txBody>
          <a:bodyPr>
            <a:normAutofit/>
          </a:bodyPr>
          <a:lstStyle/>
          <a:p>
            <a:r>
              <a:rPr lang="es-MX" sz="4000" dirty="0" smtClean="0"/>
              <a:t>CLASIFICACIÓN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3892" y="2852936"/>
            <a:ext cx="9601200" cy="232028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Administrativas</a:t>
            </a:r>
          </a:p>
          <a:p>
            <a:r>
              <a:rPr lang="es-MX" sz="3200" dirty="0" smtClean="0"/>
              <a:t>Jurisdiccionales </a:t>
            </a:r>
            <a:endParaRPr lang="es-MX" sz="3200" dirty="0"/>
          </a:p>
          <a:p>
            <a:r>
              <a:rPr lang="es-MX" sz="3200" dirty="0" smtClean="0"/>
              <a:t>De </a:t>
            </a:r>
            <a:r>
              <a:rPr lang="es-MX" sz="3200" dirty="0"/>
              <a:t>Investigación de delitos</a:t>
            </a:r>
          </a:p>
        </p:txBody>
      </p:sp>
    </p:spTree>
    <p:extLst>
      <p:ext uri="{BB962C8B-B14F-4D97-AF65-F5344CB8AC3E}">
        <p14:creationId xmlns:p14="http://schemas.microsoft.com/office/powerpoint/2010/main" val="207178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544D15-9D73-4B37-962A-EB1D2577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1124744"/>
            <a:ext cx="9601200" cy="1143000"/>
          </a:xfrm>
        </p:spPr>
        <p:txBody>
          <a:bodyPr>
            <a:normAutofit/>
          </a:bodyPr>
          <a:lstStyle/>
          <a:p>
            <a:r>
              <a:rPr lang="es-MX" dirty="0"/>
              <a:t>NATURALEZA JURÍDICA.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372B41-3D14-40BB-AC69-4D815FA07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2" y="2780928"/>
            <a:ext cx="9601200" cy="3256384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En principio, habrá que señalar que la Constitución Política de los Estados Unidos Mexicanos, clasifica a los órganos electorales en administrativos y jurisdiccionales, a los que se suman los órganos investigadores de delitos electorales.</a:t>
            </a:r>
          </a:p>
        </p:txBody>
      </p:sp>
    </p:spTree>
    <p:extLst>
      <p:ext uri="{BB962C8B-B14F-4D97-AF65-F5344CB8AC3E}">
        <p14:creationId xmlns:p14="http://schemas.microsoft.com/office/powerpoint/2010/main" val="388783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38428" y="1828800"/>
            <a:ext cx="4885186" cy="2464296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/>
              <a:t>Facultad de atracción en control de constitucionalidad y convencionalidad.</a:t>
            </a:r>
            <a:endParaRPr lang="es-MX" sz="2800" dirty="0"/>
          </a:p>
        </p:txBody>
      </p:sp>
      <p:pic>
        <p:nvPicPr>
          <p:cNvPr id="3074" name="Picture 2" descr="Feria Internacional del libro juríd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68" y="1196752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79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vertical y horizonta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97_TF03460606" id="{6995FF9D-852C-4CF4-97A1-CE087C123F87}" vid="{59F31521-09F7-40B0-9412-70837F9E6DFA}"/>
    </a:ext>
  </a:extLst>
</a:theme>
</file>

<file path=ppt/theme/theme2.xml><?xml version="1.0" encoding="utf-8"?>
<a:theme xmlns:a="http://schemas.openxmlformats.org/drawingml/2006/main" name="Tema de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diseño horizontal y vertical</Template>
  <TotalTime>1367</TotalTime>
  <Words>712</Words>
  <Application>Microsoft Office PowerPoint</Application>
  <PresentationFormat>Personalizado</PresentationFormat>
  <Paragraphs>83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굴림</vt:lpstr>
      <vt:lpstr>Myriad Pro Regular</vt:lpstr>
      <vt:lpstr>Roboto Slab</vt:lpstr>
      <vt:lpstr>Plantilla de diseño vertical y horizontal</vt:lpstr>
      <vt:lpstr>Autoridades Electorales</vt:lpstr>
      <vt:lpstr>CONTENIDO</vt:lpstr>
      <vt:lpstr>CONCEPTO</vt:lpstr>
      <vt:lpstr>Presentación de PowerPoint</vt:lpstr>
      <vt:lpstr>PRINCIPIOS</vt:lpstr>
      <vt:lpstr>INTRODUCCIÓN</vt:lpstr>
      <vt:lpstr>CLASIFICACIÓN</vt:lpstr>
      <vt:lpstr>NATURALEZA JURÍDICA.</vt:lpstr>
      <vt:lpstr>Presentación de PowerPoint</vt:lpstr>
      <vt:lpstr>POR SU FUNCIÓN </vt:lpstr>
      <vt:lpstr>OPLE´s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en Material Electoral</dc:title>
  <dc:creator>Carlos Brito H.</dc:creator>
  <cp:lastModifiedBy>Raúl Islas Matadamas</cp:lastModifiedBy>
  <cp:revision>45</cp:revision>
  <dcterms:created xsi:type="dcterms:W3CDTF">2020-10-18T17:37:20Z</dcterms:created>
  <dcterms:modified xsi:type="dcterms:W3CDTF">2020-10-21T03:12:16Z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